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7.xml" ContentType="application/vnd.openxmlformats-officedocument.presentationml.notesSlide+xml"/>
  <Override PartName="/ppt/notesSlides/notesSlide2.xml" ContentType="application/vnd.openxmlformats-officedocument.presentationml.notesSlide+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1.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32.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72.jpeg" ContentType="image/jpeg"/>
  <Override PartName="/ppt/media/image71.jpeg" ContentType="image/jpeg"/>
  <Override PartName="/ppt/media/image70.jpeg" ContentType="image/jpeg"/>
  <Override PartName="/ppt/media/image69.png" ContentType="image/png"/>
  <Override PartName="/ppt/media/image68.jpeg" ContentType="image/jpeg"/>
  <Override PartName="/ppt/media/image67.jpeg" ContentType="image/jpeg"/>
  <Override PartName="/ppt/media/image61.jpeg" ContentType="image/jpeg"/>
  <Override PartName="/ppt/media/image59.jpeg" ContentType="image/jpeg"/>
  <Override PartName="/ppt/media/image58.jpeg" ContentType="image/jpeg"/>
  <Override PartName="/ppt/media/image63.jpeg" ContentType="image/jpeg"/>
  <Override PartName="/ppt/media/image57.jpeg" ContentType="image/jpeg"/>
  <Override PartName="/ppt/media/image54.png" ContentType="image/png"/>
  <Override PartName="/ppt/media/image62.jpeg" ContentType="image/jpeg"/>
  <Override PartName="/ppt/media/image53.jpeg" ContentType="image/jpeg"/>
  <Override PartName="/ppt/media/image51.jpeg" ContentType="image/jpeg"/>
  <Override PartName="/ppt/media/image49.jpeg" ContentType="image/jpeg"/>
  <Override PartName="/ppt/media/image52.jpeg" ContentType="image/jpeg"/>
  <Override PartName="/ppt/media/image48.jpeg" ContentType="image/jpeg"/>
  <Override PartName="/ppt/media/image45.jpeg" ContentType="image/jpeg"/>
  <Override PartName="/ppt/media/image43.png" ContentType="image/png"/>
  <Override PartName="/ppt/media/image39.jpeg" ContentType="image/jpeg"/>
  <Override PartName="/ppt/media/image40.jpeg" ContentType="image/jpeg"/>
  <Override PartName="/ppt/media/image37.jpeg" ContentType="image/jpeg"/>
  <Override PartName="/ppt/media/image36.jpeg" ContentType="image/jpeg"/>
  <Override PartName="/ppt/media/image35.png" ContentType="image/png"/>
  <Override PartName="/ppt/media/image33.jpeg" ContentType="image/jpeg"/>
  <Override PartName="/ppt/media/image31.gif" ContentType="image/gif"/>
  <Override PartName="/ppt/media/image65.jpeg" ContentType="image/jpeg"/>
  <Override PartName="/ppt/media/image30.png" ContentType="image/png"/>
  <Override PartName="/ppt/media/image44.png" ContentType="image/png"/>
  <Override PartName="/ppt/media/image27.png" ContentType="image/png"/>
  <Override PartName="/ppt/media/image26.png" ContentType="image/png"/>
  <Override PartName="/ppt/media/image28.png" ContentType="image/png"/>
  <Override PartName="/ppt/media/image25.png" ContentType="image/png"/>
  <Override PartName="/ppt/media/image41.jpeg" ContentType="image/jpeg"/>
  <Override PartName="/ppt/media/image24.png" ContentType="image/png"/>
  <Override PartName="/ppt/media/image22.png" ContentType="image/png"/>
  <Override PartName="/ppt/media/image16.png" ContentType="image/png"/>
  <Override PartName="/ppt/media/image17.png" ContentType="image/png"/>
  <Override PartName="/ppt/media/image42.gif" ContentType="image/gif"/>
  <Override PartName="/ppt/media/image14.png" ContentType="image/png"/>
  <Override PartName="/ppt/media/image23.png" ContentType="image/png"/>
  <Override PartName="/ppt/media/image64.jpeg" ContentType="image/jpeg"/>
  <Override PartName="/ppt/media/image15.jpeg" ContentType="image/jpeg"/>
  <Override PartName="/ppt/media/image21.jpeg" ContentType="image/jpeg"/>
  <Override PartName="/ppt/media/image13.png" ContentType="image/png"/>
  <Override PartName="/ppt/media/image47.jpeg" ContentType="image/jpeg"/>
  <Override PartName="/ppt/media/image11.png" ContentType="image/png"/>
  <Override PartName="/ppt/media/image46.gif" ContentType="image/gif"/>
  <Override PartName="/ppt/media/image29.png" ContentType="image/png"/>
  <Override PartName="/ppt/media/image8.png" ContentType="image/png"/>
  <Override PartName="/ppt/media/image19.png" ContentType="image/png"/>
  <Override PartName="/ppt/media/image60.jpeg" ContentType="image/jpeg"/>
  <Override PartName="/ppt/media/image5.jpeg" ContentType="image/jpeg"/>
  <Override PartName="/ppt/media/image20.jpeg" ContentType="image/jpeg"/>
  <Override PartName="/ppt/media/image56.png" ContentType="image/png"/>
  <Override PartName="/ppt/media/image12.jpeg" ContentType="image/jpeg"/>
  <Override PartName="/ppt/media/image18.png" ContentType="image/png"/>
  <Override PartName="/ppt/media/image4.png" ContentType="image/png"/>
  <Override PartName="/ppt/media/image50.jpeg" ContentType="image/jpeg"/>
  <Override PartName="/ppt/media/image7.png" ContentType="image/png"/>
  <Override PartName="/ppt/media/image3.png" ContentType="image/png"/>
  <Override PartName="/ppt/media/image9.jpeg" ContentType="image/jpeg"/>
  <Override PartName="/ppt/media/image38.jpeg" ContentType="image/jpeg"/>
  <Override PartName="/ppt/media/image6.jpeg" ContentType="image/jpeg"/>
  <Override PartName="/ppt/media/image34.png" ContentType="image/png"/>
  <Override PartName="/ppt/media/image2.jpeg" ContentType="image/jpeg"/>
  <Override PartName="/ppt/media/image66.png" ContentType="image/png"/>
  <Override PartName="/ppt/media/image32.jpeg" ContentType="image/jpeg"/>
  <Override PartName="/ppt/media/image55.jpeg" ContentType="image/jpeg"/>
  <Override PartName="/ppt/media/image10.png" ContentType="image/png"/>
  <Override PartName="/ppt/media/image1.jpeg" ContentType="image/jpe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71"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72"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73"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74" name="PlaceHolder 5"/>
          <p:cNvSpPr>
            <a:spLocks noGrp="1"/>
          </p:cNvSpPr>
          <p:nvPr>
            <p:ph type="sldNum"/>
          </p:nvPr>
        </p:nvSpPr>
        <p:spPr>
          <a:xfrm>
            <a:off x="4399200" y="9555480"/>
            <a:ext cx="3372840" cy="502560"/>
          </a:xfrm>
          <a:prstGeom prst="rect">
            <a:avLst/>
          </a:prstGeom>
        </p:spPr>
        <p:txBody>
          <a:bodyPr lIns="0" rIns="0" tIns="0" bIns="0" anchor="b"/>
          <a:p>
            <a:pPr algn="r"/>
            <a:fld id="{7DE72963-13D8-4FA0-8175-C193C4525C1A}"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30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BB3C79DB-D2DC-40FD-9738-E1160789AFF0}" type="slidenum">
              <a:rPr lang="en-US" strike="noStrike">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&amp; Chris…. Security philosophy --speak to the Magic Shell philosophy where our controls were focused – How many have this security philosphy today? How did this impression get started? Well you used only need a firewall to produce a hardened perimeter. </a:t>
            </a:r>
            <a:endParaRPr/>
          </a:p>
        </p:txBody>
      </p:sp>
      <p:sp>
        <p:nvSpPr>
          <p:cNvPr id="320"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88198F97-AC6D-491C-8A89-6D9DC73FD71F}" type="slidenum">
              <a:rPr lang="en-US" strike="noStrike">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Talk about the gaps of what they thought and where we really were- where is your perimeter now?</a:t>
            </a:r>
            <a:endParaRPr/>
          </a:p>
        </p:txBody>
      </p:sp>
      <p:sp>
        <p:nvSpPr>
          <p:cNvPr id="322"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0FC05A24-F031-46E4-828E-CCF6B847E80B}" type="slidenum">
              <a:rPr lang="en-US" strike="noStrike">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Enough background, let’s start talking about the solution</a:t>
            </a:r>
            <a:endParaRPr/>
          </a:p>
        </p:txBody>
      </p:sp>
      <p:sp>
        <p:nvSpPr>
          <p:cNvPr id="32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77CDE7CA-BFB1-414C-91C1-A96BE7F91136}" type="slidenum">
              <a:rPr lang="en-US" strike="noStrike">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&amp; Chris Risk and opportunity – A major business transformation project which will our future. Make one list of risks and one list of opportunities</a:t>
            </a:r>
            <a:endParaRPr/>
          </a:p>
          <a:p>
            <a:r>
              <a:rPr lang="en-US" sz="2000" strike="noStrike">
                <a:latin typeface="Arial"/>
              </a:rPr>
              <a:t>Impact pops up – major game-changing update to critical business process, speak to current threat environment (target, sony, et. al.)</a:t>
            </a:r>
            <a:endParaRPr/>
          </a:p>
        </p:txBody>
      </p:sp>
      <p:sp>
        <p:nvSpPr>
          <p:cNvPr id="32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DDC17BFF-8C11-4EE4-8F24-1DA1C27E10BD}" type="slidenum">
              <a:rPr lang="en-US" strike="noStrike">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Setting a production date. Everyones perf mgt was hung on IMPACT</a:t>
            </a:r>
            <a:endParaRPr/>
          </a:p>
        </p:txBody>
      </p:sp>
      <p:sp>
        <p:nvSpPr>
          <p:cNvPr id="32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19176A1D-824F-446B-AE74-78A73335FFCA}" type="slidenum">
              <a:rPr lang="en-US" strike="noStrike">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Kevin….Begin the conversation about changing the security architecture philosophy to encompass layered internal controls, less trust of the internal network, stop the bleeding, </a:t>
            </a:r>
            <a:endParaRPr/>
          </a:p>
        </p:txBody>
      </p:sp>
      <p:sp>
        <p:nvSpPr>
          <p:cNvPr id="330"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CF414E80-EB0D-4840-A80E-55E733EEB48B}" type="slidenum">
              <a:rPr lang="en-US" strike="noStrike">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Kevin……Quit your job and get a career….Professionalize the team, put high value on personal transformation, customer service, make the right hires, In the 1</a:t>
            </a:r>
            <a:r>
              <a:rPr lang="en-US" sz="2000" strike="noStrike" baseline="30000">
                <a:latin typeface="Arial"/>
              </a:rPr>
              <a:t>st</a:t>
            </a:r>
            <a:r>
              <a:rPr lang="en-US" sz="2000" strike="noStrike">
                <a:latin typeface="Arial"/>
              </a:rPr>
              <a:t> year I lost 2 people</a:t>
            </a:r>
            <a:endParaRPr/>
          </a:p>
          <a:p>
            <a:r>
              <a:rPr lang="en-US" sz="2000" strike="noStrike">
                <a:latin typeface="Arial"/>
              </a:rPr>
              <a:t>We focused on building skill sets, </a:t>
            </a:r>
            <a:endParaRPr/>
          </a:p>
        </p:txBody>
      </p:sp>
      <p:sp>
        <p:nvSpPr>
          <p:cNvPr id="332"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8F5F2DBB-9C7D-4AA2-8617-90AB78EDCDE0}" type="slidenum">
              <a:rPr lang="en-US" strike="noStrike">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Chris – ken started the secarch framework; lots to do, many “unique processes” to modernize; stop sec from being a project-oriented thing and move it into an architectural-focused thing</a:t>
            </a:r>
            <a:endParaRPr/>
          </a:p>
        </p:txBody>
      </p:sp>
      <p:sp>
        <p:nvSpPr>
          <p:cNvPr id="33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736E1405-4509-4F7B-B4D1-A2C462057637}" type="slidenum">
              <a:rPr lang="en-US" strike="noStrike">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30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97D913BC-A082-47F2-87AA-782D461D2F72}" type="slidenum">
              <a:rPr lang="en-US" strike="noStrike">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Chris steps in here…….Speak to value we see out of standards-based, enterprise-focused tools.  This was also a huge shift for WF.  Speak to the value of “XSA” and how that becomes the cornerstone of the new program. New Vulnerability platform, new IDS/IPS</a:t>
            </a:r>
            <a:endParaRPr/>
          </a:p>
        </p:txBody>
      </p:sp>
      <p:sp>
        <p:nvSpPr>
          <p:cNvPr id="33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056BE9AE-A951-46A7-A702-49F5950C67F0}" type="slidenum">
              <a:rPr lang="en-US" strike="noStrike">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tee up for Chris….ESAB..  Kb exec/mgr-path, crr grass-roots technical buy-in</a:t>
            </a:r>
            <a:endParaRPr/>
          </a:p>
        </p:txBody>
      </p:sp>
      <p:sp>
        <p:nvSpPr>
          <p:cNvPr id="33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5DC6D7E0-2743-4FC2-849F-176C13C30399}" type="slidenum">
              <a:rPr lang="en-US" strike="noStrike">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 Pass to Chris on Workshop mention…..Coordination/sync of state of infosys, secarch roadmap, ibm maturity workshop, full scope pen tests</a:t>
            </a:r>
            <a:endParaRPr/>
          </a:p>
        </p:txBody>
      </p:sp>
      <p:sp>
        <p:nvSpPr>
          <p:cNvPr id="340"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7708E948-2B04-4111-A709-6EAA92534611}" type="slidenum">
              <a:rPr lang="en-US" strike="noStrike">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Chris…..I can’t see here in the dark, so I must rely upon my other senses….like my sense of humour.</a:t>
            </a:r>
            <a:endParaRPr/>
          </a:p>
        </p:txBody>
      </p:sp>
      <p:sp>
        <p:nvSpPr>
          <p:cNvPr id="342"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D036D412-5377-4977-BFFD-9EF42E91C549}" type="slidenum">
              <a:rPr lang="en-US" strike="noStrike">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Calibri"/>
                <a:ea typeface="MS PGothic"/>
              </a:rPr>
              <a:t>Chris…maybe Ryan</a:t>
            </a:r>
            <a:endParaRPr/>
          </a:p>
        </p:txBody>
      </p:sp>
      <p:sp>
        <p:nvSpPr>
          <p:cNvPr id="34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9588E239-6F5E-49C6-AAE6-BEA3CBCBAF0B}" type="slidenum">
              <a:rPr lang="en-US" sz="1300" strike="noStrike">
                <a:solidFill>
                  <a:srgbClr val="000000"/>
                </a:solidFill>
                <a:latin typeface="Calibri"/>
                <a:ea typeface="MS PGothic"/>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34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586A7431-74AD-4CA9-86B9-40A2348FF451}" type="slidenum">
              <a:rPr lang="en-US" sz="1300" strike="noStrike">
                <a:solidFill>
                  <a:srgbClr val="000000"/>
                </a:solidFill>
                <a:latin typeface="Calibri"/>
                <a:ea typeface="MS PGothic"/>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Formation of the ISOC at Bank &amp; Group,  ESAB – across the dev and ops org, …team</a:t>
            </a:r>
            <a:endParaRPr/>
          </a:p>
        </p:txBody>
      </p:sp>
      <p:sp>
        <p:nvSpPr>
          <p:cNvPr id="34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94A9F9F0-0974-4FAC-AC19-3E301157FBB8}" type="slidenum">
              <a:rPr lang="en-US" strike="noStrike">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&amp; Chris……Not only have we made major contributions to the larger enterprise, but we’ve also been able to give back to the larger communities…..Certs now, education/volunteerism, coops, training &amp; awareness</a:t>
            </a:r>
            <a:endParaRPr/>
          </a:p>
        </p:txBody>
      </p:sp>
      <p:sp>
        <p:nvSpPr>
          <p:cNvPr id="350"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377E0E02-A2E3-476B-9804-CF9E3C227202}" type="slidenum">
              <a:rPr lang="en-US" strike="noStrike">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Chris</a:t>
            </a:r>
            <a:endParaRPr/>
          </a:p>
        </p:txBody>
      </p:sp>
      <p:sp>
        <p:nvSpPr>
          <p:cNvPr id="352"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7314D4B3-B2CE-443F-911C-7A79F1BBFE82}" type="slidenum">
              <a:rPr lang="en-US" strike="noStrike">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Both up….Story in three parts</a:t>
            </a:r>
            <a:endParaRPr/>
          </a:p>
        </p:txBody>
      </p:sp>
      <p:sp>
        <p:nvSpPr>
          <p:cNvPr id="30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6221610C-9D0C-47D7-A6AF-B2ABD2D39F28}" type="slidenum">
              <a:rPr lang="en-US" strike="noStrike">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Chris</a:t>
            </a:r>
            <a:endParaRPr/>
          </a:p>
        </p:txBody>
      </p:sp>
      <p:sp>
        <p:nvSpPr>
          <p:cNvPr id="35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37FD4EFA-2536-4EA8-8A0B-B16B6475F050}" type="slidenum">
              <a:rPr lang="en-US" strike="noStrike">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PlaceHolder 1"/>
          <p:cNvSpPr>
            <a:spLocks noGrp="1"/>
          </p:cNvSpPr>
          <p:nvPr>
            <p:ph type="body"/>
          </p:nvPr>
        </p:nvSpPr>
        <p:spPr>
          <a:xfrm>
            <a:off x="731520" y="4560480"/>
            <a:ext cx="5851800" cy="4320360"/>
          </a:xfrm>
          <a:prstGeom prst="rect">
            <a:avLst/>
          </a:prstGeom>
        </p:spPr>
        <p:txBody>
          <a:bodyPr lIns="96840" rIns="96840" tIns="48240" bIns="48240"/>
          <a:p>
            <a:pPr>
              <a:lnSpc>
                <a:spcPct val="100000"/>
              </a:lnSpc>
            </a:pPr>
            <a:r>
              <a:rPr lang="en-US" sz="2000" strike="noStrike">
                <a:latin typeface="Arial"/>
              </a:rPr>
              <a:t>CRob – herding cats</a:t>
            </a:r>
            <a:endParaRPr/>
          </a:p>
        </p:txBody>
      </p:sp>
      <p:sp>
        <p:nvSpPr>
          <p:cNvPr id="35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0A088C8A-5FDB-4865-B594-DDB5396F2CD1}" type="slidenum">
              <a:rPr lang="en-US" strike="noStrike">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Kevin----Have we had some close calls? YES Do we think we have fixed everything? No The rate of uncovering the brokenness is greater? Do we feel confident? YES Is that warranted? </a:t>
            </a:r>
            <a:endParaRPr/>
          </a:p>
        </p:txBody>
      </p:sp>
      <p:sp>
        <p:nvSpPr>
          <p:cNvPr id="35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BB9F9FB7-CF6D-4AEE-A284-9EBA8D23D621}" type="slidenum">
              <a:rPr lang="en-US" strike="noStrike">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 starts, Chris chimes in……So our goal here is to establish WF’s long and proud culture, but not necessarily focused on infosec. </a:t>
            </a:r>
            <a:endParaRPr/>
          </a:p>
          <a:p>
            <a:endParaRPr/>
          </a:p>
          <a:p>
            <a:r>
              <a:rPr lang="en-US" sz="2000" strike="noStrike">
                <a:latin typeface="Arial"/>
              </a:rPr>
              <a:t>It might be humorous for kevin to start out describing the golf course, and the hotel and all the “non-business businesses” then crr interjects …but kevin, we also sell insurance”  kb continues….cr interjects “…and we also own a chain of banks”</a:t>
            </a:r>
            <a:endParaRPr/>
          </a:p>
        </p:txBody>
      </p:sp>
      <p:sp>
        <p:nvSpPr>
          <p:cNvPr id="310"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F7915404-5DD7-45F6-A712-7CC9101910D9}" type="slidenum">
              <a:rPr lang="en-US" strike="noStrike">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Kevin…..Just to understand the parameters we’ve been given…..call out our tag line…ask the audience “how easy do you think it would be to change a culture who so highly prides itself on transparency and sharing?  Believe you me it wasn’t easy but certainly has been worth it!”</a:t>
            </a:r>
            <a:endParaRPr/>
          </a:p>
        </p:txBody>
      </p:sp>
      <p:sp>
        <p:nvSpPr>
          <p:cNvPr id="312"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B1885594-45BC-4AF0-A39C-71FBB99DA9FE}" type="slidenum">
              <a:rPr lang="en-US" strike="noStrike">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731520" y="4560480"/>
            <a:ext cx="5851800" cy="4320360"/>
          </a:xfrm>
          <a:prstGeom prst="rect">
            <a:avLst/>
          </a:prstGeom>
        </p:spPr>
        <p:txBody>
          <a:bodyPr lIns="96840" rIns="96840" tIns="48240" bIns="48240"/>
          <a:p>
            <a:endParaRPr/>
          </a:p>
        </p:txBody>
      </p:sp>
      <p:sp>
        <p:nvSpPr>
          <p:cNvPr id="314"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0AEDF7A7-A5B2-446E-B478-021B30D7575C}" type="slidenum">
              <a:rPr lang="en-US" strike="noStrike">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Kevins initial assessment……The organization has been around far longer than the problems we now face. Introducing the idea that perhaps things were not as they should be in some areas.</a:t>
            </a:r>
            <a:endParaRPr/>
          </a:p>
        </p:txBody>
      </p:sp>
      <p:sp>
        <p:nvSpPr>
          <p:cNvPr id="316"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1E5F51FC-491C-4E6D-A748-C3A7258AFB32}" type="slidenum">
              <a:rPr lang="en-US" strike="noStrike">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731520" y="4560480"/>
            <a:ext cx="5851800" cy="4320360"/>
          </a:xfrm>
          <a:prstGeom prst="rect">
            <a:avLst/>
          </a:prstGeom>
        </p:spPr>
        <p:txBody>
          <a:bodyPr lIns="96840" rIns="96840" tIns="48240" bIns="48240"/>
          <a:p>
            <a:r>
              <a:rPr lang="en-US" sz="2000" strike="noStrike">
                <a:latin typeface="Arial"/>
              </a:rPr>
              <a:t>State of the org &amp; the program – characterize the team as task oriented, not strategists – tribal knowledge &amp; heroic efforts – policy (perfect in the way of good)</a:t>
            </a:r>
            <a:endParaRPr/>
          </a:p>
          <a:p>
            <a:endParaRPr/>
          </a:p>
          <a:p>
            <a:r>
              <a:rPr lang="en-US" sz="2000" strike="noStrike">
                <a:latin typeface="Arial"/>
              </a:rPr>
              <a:t>Security governance organiational security codependant nature</a:t>
            </a:r>
            <a:endParaRPr/>
          </a:p>
        </p:txBody>
      </p:sp>
      <p:sp>
        <p:nvSpPr>
          <p:cNvPr id="318" name="TextShape 2"/>
          <p:cNvSpPr txBox="1"/>
          <p:nvPr/>
        </p:nvSpPr>
        <p:spPr>
          <a:xfrm>
            <a:off x="4143600" y="9119520"/>
            <a:ext cx="3169440" cy="479880"/>
          </a:xfrm>
          <a:prstGeom prst="rect">
            <a:avLst/>
          </a:prstGeom>
          <a:noFill/>
          <a:ln>
            <a:noFill/>
          </a:ln>
        </p:spPr>
        <p:txBody>
          <a:bodyPr lIns="96840" rIns="96840" tIns="48240" bIns="48240"/>
          <a:p>
            <a:pPr>
              <a:lnSpc>
                <a:spcPct val="100000"/>
              </a:lnSpc>
            </a:pPr>
            <a:fld id="{6210DE29-4BF7-4199-9FF9-90678999AE81}" type="slidenum">
              <a:rPr lang="en-US" strike="noStrike">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3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3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3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4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4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45" name="" descr=""/>
          <p:cNvPicPr/>
          <p:nvPr/>
        </p:nvPicPr>
        <p:blipFill>
          <a:blip r:embed="rId2"/>
          <a:stretch/>
        </p:blipFill>
        <p:spPr>
          <a:xfrm>
            <a:off x="2079000" y="1604520"/>
            <a:ext cx="4984920" cy="3977280"/>
          </a:xfrm>
          <a:prstGeom prst="rect">
            <a:avLst/>
          </a:prstGeom>
          <a:ln>
            <a:noFill/>
          </a:ln>
        </p:spPr>
      </p:pic>
      <p:pic>
        <p:nvPicPr>
          <p:cNvPr id="46"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5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6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6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6324480"/>
            <a:ext cx="7238520" cy="53316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228600" y="6324480"/>
            <a:ext cx="7238520" cy="2472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7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7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8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8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8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8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8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8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8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8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90" name="" descr=""/>
          <p:cNvPicPr/>
          <p:nvPr/>
        </p:nvPicPr>
        <p:blipFill>
          <a:blip r:embed="rId2"/>
          <a:stretch/>
        </p:blipFill>
        <p:spPr>
          <a:xfrm>
            <a:off x="2079000" y="1604520"/>
            <a:ext cx="4984920" cy="3977280"/>
          </a:xfrm>
          <a:prstGeom prst="rect">
            <a:avLst/>
          </a:prstGeom>
          <a:ln>
            <a:noFill/>
          </a:ln>
        </p:spPr>
      </p:pic>
      <p:pic>
        <p:nvPicPr>
          <p:cNvPr id="9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9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0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0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0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228600" y="6324480"/>
            <a:ext cx="7238520" cy="53316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228600" y="6324480"/>
            <a:ext cx="7238520" cy="2472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0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1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1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1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2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2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2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2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2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2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2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29" name="" descr=""/>
          <p:cNvPicPr/>
          <p:nvPr/>
        </p:nvPicPr>
        <p:blipFill>
          <a:blip r:embed="rId2"/>
          <a:stretch/>
        </p:blipFill>
        <p:spPr>
          <a:xfrm>
            <a:off x="2079000" y="1604520"/>
            <a:ext cx="4984920" cy="3977280"/>
          </a:xfrm>
          <a:prstGeom prst="rect">
            <a:avLst/>
          </a:prstGeom>
          <a:ln>
            <a:noFill/>
          </a:ln>
        </p:spPr>
      </p:pic>
      <p:pic>
        <p:nvPicPr>
          <p:cNvPr id="130"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37"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3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4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228600" y="6324480"/>
            <a:ext cx="7238520" cy="53316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228600" y="6324480"/>
            <a:ext cx="7238520" cy="2472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4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4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5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5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5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5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5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5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5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6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6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6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16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6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68" name="" descr=""/>
          <p:cNvPicPr/>
          <p:nvPr/>
        </p:nvPicPr>
        <p:blipFill>
          <a:blip r:embed="rId2"/>
          <a:stretch/>
        </p:blipFill>
        <p:spPr>
          <a:xfrm>
            <a:off x="2079000" y="1604520"/>
            <a:ext cx="4984920" cy="3977280"/>
          </a:xfrm>
          <a:prstGeom prst="rect">
            <a:avLst/>
          </a:prstGeom>
          <a:ln>
            <a:noFill/>
          </a:ln>
        </p:spPr>
      </p:pic>
      <p:pic>
        <p:nvPicPr>
          <p:cNvPr id="169" name="" descr=""/>
          <p:cNvPicPr/>
          <p:nvPr/>
        </p:nvPicPr>
        <p:blipFill>
          <a:blip r:embed="rId3"/>
          <a:stretch/>
        </p:blipFill>
        <p:spPr>
          <a:xfrm>
            <a:off x="2079000" y="1604520"/>
            <a:ext cx="498492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228600" y="6324480"/>
            <a:ext cx="7238520" cy="5331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228600" y="6324480"/>
            <a:ext cx="7238520" cy="2472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2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6324480"/>
            <a:ext cx="7238520" cy="533160"/>
          </a:xfrm>
          <a:prstGeom prst="rect">
            <a:avLst/>
          </a:prstGeom>
        </p:spPr>
        <p:txBody>
          <a:bodyPr lIns="0" rIns="0" tIns="0" bIns="0" anchor="ctr"/>
          <a:p>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2.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610480" y="0"/>
            <a:ext cx="5331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sp>
        <p:nvSpPr>
          <p:cNvPr id="1" name="CustomShape 2"/>
          <p:cNvSpPr/>
          <p:nvPr/>
        </p:nvSpPr>
        <p:spPr>
          <a:xfrm>
            <a:off x="0" y="0"/>
            <a:ext cx="759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2" name="Picture 2" descr=""/>
          <p:cNvPicPr/>
          <p:nvPr/>
        </p:nvPicPr>
        <p:blipFill>
          <a:blip r:embed="rId2"/>
          <a:stretch/>
        </p:blipFill>
        <p:spPr>
          <a:xfrm>
            <a:off x="7543800" y="6324480"/>
            <a:ext cx="1015560" cy="456840"/>
          </a:xfrm>
          <a:prstGeom prst="rect">
            <a:avLst/>
          </a:prstGeom>
          <a:ln>
            <a:noFill/>
          </a:ln>
        </p:spPr>
      </p:pic>
      <p:sp>
        <p:nvSpPr>
          <p:cNvPr id="3" name="CustomShape 3"/>
          <p:cNvSpPr/>
          <p:nvPr/>
        </p:nvSpPr>
        <p:spPr>
          <a:xfrm>
            <a:off x="0" y="3505320"/>
            <a:ext cx="9143640" cy="1142640"/>
          </a:xfrm>
          <a:prstGeom prst="rect">
            <a:avLst/>
          </a:prstGeom>
          <a:solidFill>
            <a:schemeClr val="accent6">
              <a:shade val="75000"/>
            </a:schemeClr>
          </a:solidFill>
          <a:ln w="25560">
            <a:noFill/>
          </a:ln>
        </p:spPr>
        <p:style>
          <a:lnRef idx="2">
            <a:schemeClr val="accent6"/>
          </a:lnRef>
          <a:fillRef idx="1">
            <a:schemeClr val="lt1"/>
          </a:fillRef>
          <a:effectRef idx="0">
            <a:schemeClr val="accent6"/>
          </a:effectRef>
          <a:fontRef idx="minor"/>
        </p:style>
      </p:sp>
      <p:sp>
        <p:nvSpPr>
          <p:cNvPr id="4" name="PlaceHolder 4"/>
          <p:cNvSpPr>
            <a:spLocks noGrp="1"/>
          </p:cNvSpPr>
          <p:nvPr>
            <p:ph type="title"/>
          </p:nvPr>
        </p:nvSpPr>
        <p:spPr>
          <a:xfrm>
            <a:off x="228600" y="4114800"/>
            <a:ext cx="7238520" cy="533160"/>
          </a:xfrm>
          <a:prstGeom prst="rect">
            <a:avLst/>
          </a:prstGeom>
        </p:spPr>
        <p:txBody>
          <a:bodyPr lIns="90000" rIns="90000" tIns="45000" bIns="45000" anchor="ctr"/>
          <a:p>
            <a:pPr>
              <a:lnSpc>
                <a:spcPct val="100000"/>
              </a:lnSpc>
            </a:pPr>
            <a:r>
              <a:rPr lang="en-US" sz="2000" strike="noStrike" cap="all">
                <a:solidFill>
                  <a:srgbClr val="ffffff"/>
                </a:solidFill>
                <a:latin typeface="Calibri"/>
              </a:rPr>
              <a:t>Click to edit Master title style</a:t>
            </a:r>
            <a:endParaRPr/>
          </a:p>
        </p:txBody>
      </p:sp>
      <p:sp>
        <p:nvSpPr>
          <p:cNvPr id="5" name="PlaceHolder 5"/>
          <p:cNvSpPr>
            <a:spLocks noGrp="1"/>
          </p:cNvSpPr>
          <p:nvPr>
            <p:ph type="subTitle"/>
          </p:nvPr>
        </p:nvSpPr>
        <p:spPr>
          <a:xfrm>
            <a:off x="228600" y="4706280"/>
            <a:ext cx="6933960" cy="228240"/>
          </a:xfrm>
          <a:prstGeom prst="rect">
            <a:avLst/>
          </a:prstGeom>
        </p:spPr>
        <p:txBody>
          <a:bodyPr lIns="90000" rIns="90000" tIns="45000" bIns="45000"/>
          <a:p>
            <a:pPr>
              <a:lnSpc>
                <a:spcPct val="100000"/>
              </a:lnSpc>
            </a:pPr>
            <a:r>
              <a:rPr b="1" lang="en-US" sz="1100" strike="noStrike">
                <a:solidFill>
                  <a:srgbClr val="675a52"/>
                </a:solidFill>
                <a:latin typeface="Calibri"/>
              </a:rPr>
              <a:t>Click to add author information</a:t>
            </a:r>
            <a:endParaRPr/>
          </a:p>
        </p:txBody>
      </p:sp>
      <p:sp>
        <p:nvSpPr>
          <p:cNvPr id="6" name="PlaceHolder 6"/>
          <p:cNvSpPr>
            <a:spLocks noGrp="1"/>
          </p:cNvSpPr>
          <p:nvPr>
            <p:ph type="sldNum"/>
          </p:nvPr>
        </p:nvSpPr>
        <p:spPr>
          <a:xfrm>
            <a:off x="6477120" y="6477120"/>
            <a:ext cx="1020600" cy="304560"/>
          </a:xfrm>
          <a:prstGeom prst="rect">
            <a:avLst/>
          </a:prstGeom>
        </p:spPr>
        <p:txBody>
          <a:bodyPr lIns="90000" rIns="90000" tIns="45000" bIns="45000" anchor="ctr"/>
          <a:p>
            <a:pPr algn="r">
              <a:lnSpc>
                <a:spcPct val="100000"/>
              </a:lnSpc>
            </a:pPr>
            <a:fld id="{2F26CFEA-26A3-45A4-89DD-DF806E47304E}" type="slidenum">
              <a:rPr lang="en-US" sz="1000" strike="noStrike">
                <a:solidFill>
                  <a:srgbClr val="000000"/>
                </a:solidFill>
                <a:latin typeface="Calibri"/>
              </a:rPr>
              <a:t>&lt;number&gt;</a:t>
            </a:fld>
            <a:endParaRPr/>
          </a:p>
        </p:txBody>
      </p:sp>
      <p:sp>
        <p:nvSpPr>
          <p:cNvPr id="7" name="PlaceHolder 7"/>
          <p:cNvSpPr>
            <a:spLocks noGrp="1"/>
          </p:cNvSpPr>
          <p:nvPr>
            <p:ph type="ftr"/>
          </p:nvPr>
        </p:nvSpPr>
        <p:spPr>
          <a:xfrm>
            <a:off x="2705040" y="6477120"/>
            <a:ext cx="3733560" cy="304560"/>
          </a:xfrm>
          <a:prstGeom prst="rect">
            <a:avLst/>
          </a:prstGeom>
        </p:spPr>
        <p:txBody>
          <a:bodyPr lIns="90000" rIns="90000" tIns="45000" bIns="45000" anchor="ctr"/>
          <a:p>
            <a:endParaRPr/>
          </a:p>
        </p:txBody>
      </p:sp>
      <p:sp>
        <p:nvSpPr>
          <p:cNvPr id="8" name="CustomShape 8"/>
          <p:cNvSpPr/>
          <p:nvPr/>
        </p:nvSpPr>
        <p:spPr>
          <a:xfrm>
            <a:off x="0" y="0"/>
            <a:ext cx="9143640" cy="403812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sp>
        <p:nvSpPr>
          <p:cNvPr id="9" name="PlaceHolder 9"/>
          <p:cNvSpPr>
            <a:spLocks noGrp="1"/>
          </p:cNvSpPr>
          <p:nvPr>
            <p:ph type="dt"/>
          </p:nvPr>
        </p:nvSpPr>
        <p:spPr>
          <a:xfrm>
            <a:off x="228600" y="6477120"/>
            <a:ext cx="1599840" cy="304560"/>
          </a:xfrm>
          <a:prstGeom prst="rect">
            <a:avLst/>
          </a:prstGeom>
        </p:spPr>
        <p:txBody>
          <a:bodyPr lIns="90000" rIns="90000" tIns="45000" bIns="45000" anchor="ctr"/>
          <a:p>
            <a:pPr>
              <a:lnSpc>
                <a:spcPct val="100000"/>
              </a:lnSpc>
            </a:pPr>
            <a:r>
              <a:rPr lang="en-US" sz="1000" strike="noStrike">
                <a:solidFill>
                  <a:srgbClr val="c8c8c8"/>
                </a:solidFill>
                <a:latin typeface="Calibri"/>
              </a:rPr>
              <a:t>4/7/16</a:t>
            </a:r>
            <a:endParaRPr/>
          </a:p>
        </p:txBody>
      </p:sp>
      <p:sp>
        <p:nvSpPr>
          <p:cNvPr id="10" name="CustomShape 10"/>
          <p:cNvSpPr/>
          <p:nvPr/>
        </p:nvSpPr>
        <p:spPr>
          <a:xfrm>
            <a:off x="0" y="4645800"/>
            <a:ext cx="9143640" cy="2700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11" name="Picture 2" descr=""/>
          <p:cNvPicPr/>
          <p:nvPr/>
        </p:nvPicPr>
        <p:blipFill>
          <a:blip r:embed="rId3"/>
          <a:stretch/>
        </p:blipFill>
        <p:spPr>
          <a:xfrm>
            <a:off x="6477120" y="5410080"/>
            <a:ext cx="2666520" cy="999720"/>
          </a:xfrm>
          <a:prstGeom prst="rect">
            <a:avLst/>
          </a:prstGeom>
          <a:ln>
            <a:noFill/>
          </a:ln>
        </p:spPr>
      </p:pic>
      <p:sp>
        <p:nvSpPr>
          <p:cNvPr id="12" name="PlaceHolder 11"/>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1100">
                <a:latin typeface="Calibri"/>
              </a:rPr>
              <a:t>Click to edit the outline text format</a:t>
            </a:r>
            <a:endParaRPr/>
          </a:p>
          <a:p>
            <a:pPr lvl="1">
              <a:buSzPct val="75000"/>
              <a:buFont typeface="StarSymbol"/>
              <a:buChar char=""/>
            </a:pPr>
            <a:r>
              <a:rPr lang="en-US" sz="1100">
                <a:latin typeface="Calibri"/>
              </a:rPr>
              <a:t>Second Outline Level</a:t>
            </a:r>
            <a:endParaRPr/>
          </a:p>
          <a:p>
            <a:pPr lvl="2">
              <a:buSzPct val="45000"/>
              <a:buFont typeface="StarSymbol"/>
              <a:buChar char=""/>
            </a:pPr>
            <a:r>
              <a:rPr lang="en-US" sz="1100">
                <a:latin typeface="Calibri"/>
              </a:rPr>
              <a:t>Third Outline Level</a:t>
            </a:r>
            <a:endParaRPr/>
          </a:p>
          <a:p>
            <a:pPr lvl="3">
              <a:buSzPct val="75000"/>
              <a:buFont typeface="StarSymbol"/>
              <a:buChar char=""/>
            </a:pPr>
            <a:r>
              <a:rPr lang="en-US" sz="11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8610480" y="0"/>
            <a:ext cx="5331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sp>
        <p:nvSpPr>
          <p:cNvPr id="48" name="CustomShape 2"/>
          <p:cNvSpPr/>
          <p:nvPr/>
        </p:nvSpPr>
        <p:spPr>
          <a:xfrm>
            <a:off x="0" y="0"/>
            <a:ext cx="759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49" name="Picture 2" descr=""/>
          <p:cNvPicPr/>
          <p:nvPr/>
        </p:nvPicPr>
        <p:blipFill>
          <a:blip r:embed="rId2"/>
          <a:stretch/>
        </p:blipFill>
        <p:spPr>
          <a:xfrm>
            <a:off x="7543800" y="6324480"/>
            <a:ext cx="1015560" cy="456840"/>
          </a:xfrm>
          <a:prstGeom prst="rect">
            <a:avLst/>
          </a:prstGeom>
          <a:ln>
            <a:noFill/>
          </a:ln>
        </p:spPr>
      </p:pic>
      <p:sp>
        <p:nvSpPr>
          <p:cNvPr id="50" name="CustomShape 3"/>
          <p:cNvSpPr/>
          <p:nvPr/>
        </p:nvSpPr>
        <p:spPr>
          <a:xfrm>
            <a:off x="0" y="6248520"/>
            <a:ext cx="9143640" cy="609120"/>
          </a:xfrm>
          <a:prstGeom prst="rect">
            <a:avLst/>
          </a:prstGeom>
          <a:solidFill>
            <a:schemeClr val="accent6">
              <a:shade val="75000"/>
            </a:schemeClr>
          </a:solidFill>
          <a:ln w="25560">
            <a:noFill/>
          </a:ln>
        </p:spPr>
        <p:style>
          <a:lnRef idx="2">
            <a:schemeClr val="accent6"/>
          </a:lnRef>
          <a:fillRef idx="1">
            <a:schemeClr val="lt1"/>
          </a:fillRef>
          <a:effectRef idx="0">
            <a:schemeClr val="accent6"/>
          </a:effectRef>
          <a:fontRef idx="minor"/>
        </p:style>
      </p:sp>
      <p:sp>
        <p:nvSpPr>
          <p:cNvPr id="51" name="PlaceHolder 4"/>
          <p:cNvSpPr>
            <a:spLocks noGrp="1"/>
          </p:cNvSpPr>
          <p:nvPr>
            <p:ph type="title"/>
          </p:nvPr>
        </p:nvSpPr>
        <p:spPr>
          <a:xfrm>
            <a:off x="228600" y="6324480"/>
            <a:ext cx="7238520" cy="533160"/>
          </a:xfrm>
          <a:prstGeom prst="rect">
            <a:avLst/>
          </a:prstGeom>
        </p:spPr>
        <p:txBody>
          <a:bodyPr lIns="90000" rIns="90000" tIns="45000" bIns="45000" anchor="ctr"/>
          <a:p>
            <a:pPr>
              <a:lnSpc>
                <a:spcPct val="100000"/>
              </a:lnSpc>
            </a:pPr>
            <a:r>
              <a:rPr lang="en-US" sz="2000" strike="noStrike" cap="all">
                <a:solidFill>
                  <a:srgbClr val="ffffff"/>
                </a:solidFill>
                <a:latin typeface="Calibri"/>
              </a:rPr>
              <a:t>Click to edit Master title style</a:t>
            </a:r>
            <a:endParaRPr/>
          </a:p>
        </p:txBody>
      </p:sp>
      <p:sp>
        <p:nvSpPr>
          <p:cNvPr id="52" name="PlaceHolder 5"/>
          <p:cNvSpPr>
            <a:spLocks noGrp="1"/>
          </p:cNvSpPr>
          <p:nvPr>
            <p:ph type="dt"/>
          </p:nvPr>
        </p:nvSpPr>
        <p:spPr>
          <a:xfrm>
            <a:off x="228600" y="6477120"/>
            <a:ext cx="1599840" cy="304560"/>
          </a:xfrm>
          <a:prstGeom prst="rect">
            <a:avLst/>
          </a:prstGeom>
        </p:spPr>
        <p:txBody>
          <a:bodyPr lIns="90000" rIns="90000" tIns="45000" bIns="45000" anchor="ctr"/>
          <a:p>
            <a:pPr>
              <a:lnSpc>
                <a:spcPct val="100000"/>
              </a:lnSpc>
            </a:pPr>
            <a:r>
              <a:rPr lang="en-US" sz="1000" strike="noStrike">
                <a:solidFill>
                  <a:srgbClr val="c8c8c8"/>
                </a:solidFill>
                <a:latin typeface="Calibri"/>
              </a:rPr>
              <a:t>4/7/16</a:t>
            </a:r>
            <a:endParaRPr/>
          </a:p>
        </p:txBody>
      </p:sp>
      <p:sp>
        <p:nvSpPr>
          <p:cNvPr id="53" name="PlaceHolder 6"/>
          <p:cNvSpPr>
            <a:spLocks noGrp="1"/>
          </p:cNvSpPr>
          <p:nvPr>
            <p:ph type="ftr"/>
          </p:nvPr>
        </p:nvSpPr>
        <p:spPr>
          <a:xfrm>
            <a:off x="2705040" y="6477120"/>
            <a:ext cx="3733560" cy="304560"/>
          </a:xfrm>
          <a:prstGeom prst="rect">
            <a:avLst/>
          </a:prstGeom>
        </p:spPr>
        <p:txBody>
          <a:bodyPr lIns="90000" rIns="90000" tIns="45000" bIns="45000" anchor="ctr"/>
          <a:p>
            <a:endParaRPr/>
          </a:p>
        </p:txBody>
      </p:sp>
      <p:sp>
        <p:nvSpPr>
          <p:cNvPr id="54" name="PlaceHolder 7"/>
          <p:cNvSpPr>
            <a:spLocks noGrp="1"/>
          </p:cNvSpPr>
          <p:nvPr>
            <p:ph type="sldNum"/>
          </p:nvPr>
        </p:nvSpPr>
        <p:spPr>
          <a:xfrm>
            <a:off x="6477120" y="6477120"/>
            <a:ext cx="1020600" cy="304560"/>
          </a:xfrm>
          <a:prstGeom prst="rect">
            <a:avLst/>
          </a:prstGeom>
        </p:spPr>
        <p:txBody>
          <a:bodyPr lIns="90000" rIns="90000" tIns="45000" bIns="45000" anchor="ctr"/>
          <a:p>
            <a:pPr algn="r">
              <a:lnSpc>
                <a:spcPct val="100000"/>
              </a:lnSpc>
            </a:pPr>
            <a:fld id="{F7D4C589-73CE-42C1-8ECF-AFEADCB14C95}" type="slidenum">
              <a:rPr lang="en-US" sz="1000" strike="noStrike">
                <a:solidFill>
                  <a:srgbClr val="000000"/>
                </a:solidFill>
                <a:latin typeface="Calibri"/>
              </a:rPr>
              <a:t>&lt;number&gt;</a:t>
            </a:fld>
            <a:endParaRPr/>
          </a:p>
        </p:txBody>
      </p:sp>
      <p:sp>
        <p:nvSpPr>
          <p:cNvPr id="55" name="CustomShape 8"/>
          <p:cNvSpPr/>
          <p:nvPr/>
        </p:nvSpPr>
        <p:spPr>
          <a:xfrm>
            <a:off x="0" y="4645800"/>
            <a:ext cx="9143640" cy="2700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56" name="Picture 2" descr=""/>
          <p:cNvPicPr/>
          <p:nvPr/>
        </p:nvPicPr>
        <p:blipFill>
          <a:blip r:embed="rId3"/>
          <a:stretch/>
        </p:blipFill>
        <p:spPr>
          <a:xfrm>
            <a:off x="7655400" y="6305400"/>
            <a:ext cx="1447560" cy="495000"/>
          </a:xfrm>
          <a:prstGeom prst="rect">
            <a:avLst/>
          </a:prstGeom>
          <a:ln>
            <a:noFill/>
          </a:ln>
        </p:spPr>
      </p:pic>
      <p:sp>
        <p:nvSpPr>
          <p:cNvPr id="57" name="PlaceHolder 9"/>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1100">
                <a:latin typeface="Calibri"/>
              </a:rPr>
              <a:t>Click to edit the outline text format</a:t>
            </a:r>
            <a:endParaRPr/>
          </a:p>
          <a:p>
            <a:pPr lvl="1">
              <a:buSzPct val="75000"/>
              <a:buFont typeface="StarSymbol"/>
              <a:buChar char=""/>
            </a:pPr>
            <a:r>
              <a:rPr lang="en-US" sz="1100">
                <a:latin typeface="Calibri"/>
              </a:rPr>
              <a:t>Second Outline Level</a:t>
            </a:r>
            <a:endParaRPr/>
          </a:p>
          <a:p>
            <a:pPr lvl="2">
              <a:buSzPct val="45000"/>
              <a:buFont typeface="StarSymbol"/>
              <a:buChar char=""/>
            </a:pPr>
            <a:r>
              <a:rPr lang="en-US" sz="1100">
                <a:latin typeface="Calibri"/>
              </a:rPr>
              <a:t>Third Outline Level</a:t>
            </a:r>
            <a:endParaRPr/>
          </a:p>
          <a:p>
            <a:pPr lvl="3">
              <a:buSzPct val="75000"/>
              <a:buFont typeface="StarSymbol"/>
              <a:buChar char=""/>
            </a:pPr>
            <a:r>
              <a:rPr lang="en-US" sz="11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8610480" y="0"/>
            <a:ext cx="5331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sp>
        <p:nvSpPr>
          <p:cNvPr id="93" name="CustomShape 2"/>
          <p:cNvSpPr/>
          <p:nvPr/>
        </p:nvSpPr>
        <p:spPr>
          <a:xfrm>
            <a:off x="0" y="0"/>
            <a:ext cx="759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94" name="Picture 2" descr=""/>
          <p:cNvPicPr/>
          <p:nvPr/>
        </p:nvPicPr>
        <p:blipFill>
          <a:blip r:embed="rId2"/>
          <a:stretch/>
        </p:blipFill>
        <p:spPr>
          <a:xfrm>
            <a:off x="7543800" y="6324480"/>
            <a:ext cx="1015560" cy="456840"/>
          </a:xfrm>
          <a:prstGeom prst="rect">
            <a:avLst/>
          </a:prstGeom>
          <a:ln>
            <a:noFill/>
          </a:ln>
        </p:spPr>
      </p:pic>
      <p:sp>
        <p:nvSpPr>
          <p:cNvPr id="95" name="PlaceHolder 3"/>
          <p:cNvSpPr>
            <a:spLocks noGrp="1"/>
          </p:cNvSpPr>
          <p:nvPr>
            <p:ph type="title"/>
          </p:nvPr>
        </p:nvSpPr>
        <p:spPr>
          <a:xfrm>
            <a:off x="8610480" y="380880"/>
            <a:ext cx="533160" cy="5866920"/>
          </a:xfrm>
          <a:prstGeom prst="rect">
            <a:avLst/>
          </a:prstGeom>
        </p:spPr>
        <p:txBody>
          <a:bodyPr lIns="90000" rIns="90000" tIns="45000" bIns="45000" anchor="ctr"/>
          <a:p>
            <a:pPr>
              <a:lnSpc>
                <a:spcPct val="100000"/>
              </a:lnSpc>
            </a:pPr>
            <a:r>
              <a:rPr lang="en-US" sz="2400" strike="noStrike" cap="small">
                <a:solidFill>
                  <a:srgbClr val="ffffff"/>
                </a:solidFill>
                <a:latin typeface="Calibri"/>
              </a:rPr>
              <a:t>Click to edit Master title style</a:t>
            </a:r>
            <a:endParaRPr/>
          </a:p>
        </p:txBody>
      </p:sp>
      <p:sp>
        <p:nvSpPr>
          <p:cNvPr id="96"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1100">
                <a:latin typeface="Calibri"/>
              </a:rPr>
              <a:t>Click to edit the outline text format</a:t>
            </a:r>
            <a:endParaRPr/>
          </a:p>
          <a:p>
            <a:pPr lvl="1">
              <a:buSzPct val="75000"/>
              <a:buFont typeface="StarSymbol"/>
              <a:buChar char=""/>
            </a:pPr>
            <a:r>
              <a:rPr lang="en-US" sz="1100">
                <a:latin typeface="Calibri"/>
              </a:rPr>
              <a:t>Second Outline Level</a:t>
            </a:r>
            <a:endParaRPr/>
          </a:p>
          <a:p>
            <a:pPr lvl="2">
              <a:buSzPct val="45000"/>
              <a:buFont typeface="StarSymbol"/>
              <a:buChar char=""/>
            </a:pPr>
            <a:r>
              <a:rPr lang="en-US" sz="1100">
                <a:latin typeface="Calibri"/>
              </a:rPr>
              <a:t>Third Outline Level</a:t>
            </a:r>
            <a:endParaRPr/>
          </a:p>
          <a:p>
            <a:pPr lvl="3">
              <a:buSzPct val="75000"/>
              <a:buFont typeface="StarSymbol"/>
              <a:buChar char=""/>
            </a:pPr>
            <a:r>
              <a:rPr lang="en-US" sz="11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31" name="CustomShape 1"/>
          <p:cNvSpPr/>
          <p:nvPr/>
        </p:nvSpPr>
        <p:spPr>
          <a:xfrm>
            <a:off x="8610480" y="0"/>
            <a:ext cx="5331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sp>
        <p:nvSpPr>
          <p:cNvPr id="132" name="CustomShape 2"/>
          <p:cNvSpPr/>
          <p:nvPr/>
        </p:nvSpPr>
        <p:spPr>
          <a:xfrm>
            <a:off x="0" y="0"/>
            <a:ext cx="75960" cy="6857640"/>
          </a:xfrm>
          <a:prstGeom prst="rect">
            <a:avLst/>
          </a:prstGeom>
          <a:solidFill>
            <a:schemeClr val="accent4"/>
          </a:solidFill>
          <a:ln w="25560">
            <a:noFill/>
          </a:ln>
        </p:spPr>
        <p:style>
          <a:lnRef idx="2">
            <a:schemeClr val="accent6"/>
          </a:lnRef>
          <a:fillRef idx="1">
            <a:schemeClr val="lt1"/>
          </a:fillRef>
          <a:effectRef idx="0">
            <a:schemeClr val="accent6"/>
          </a:effectRef>
          <a:fontRef idx="minor"/>
        </p:style>
      </p:sp>
      <p:pic>
        <p:nvPicPr>
          <p:cNvPr id="133" name="Picture 2" descr=""/>
          <p:cNvPicPr/>
          <p:nvPr/>
        </p:nvPicPr>
        <p:blipFill>
          <a:blip r:embed="rId2"/>
          <a:stretch/>
        </p:blipFill>
        <p:spPr>
          <a:xfrm>
            <a:off x="7543800" y="6324480"/>
            <a:ext cx="1015560" cy="456840"/>
          </a:xfrm>
          <a:prstGeom prst="rect">
            <a:avLst/>
          </a:prstGeom>
          <a:ln>
            <a:noFill/>
          </a:ln>
        </p:spPr>
      </p:pic>
      <p:sp>
        <p:nvSpPr>
          <p:cNvPr id="134" name="PlaceHolder 3"/>
          <p:cNvSpPr>
            <a:spLocks noGrp="1"/>
          </p:cNvSpPr>
          <p:nvPr>
            <p:ph type="title"/>
          </p:nvPr>
        </p:nvSpPr>
        <p:spPr>
          <a:xfrm>
            <a:off x="8610480" y="380880"/>
            <a:ext cx="533160" cy="5866920"/>
          </a:xfrm>
          <a:prstGeom prst="rect">
            <a:avLst/>
          </a:prstGeom>
        </p:spPr>
        <p:txBody>
          <a:bodyPr lIns="90000" rIns="90000" tIns="45000" bIns="45000" anchor="ctr"/>
          <a:p>
            <a:pPr>
              <a:lnSpc>
                <a:spcPct val="100000"/>
              </a:lnSpc>
            </a:pPr>
            <a:r>
              <a:rPr lang="en-US" sz="2400" strike="noStrike" cap="small">
                <a:solidFill>
                  <a:srgbClr val="ffffff"/>
                </a:solidFill>
                <a:latin typeface="Calibri"/>
              </a:rPr>
              <a:t>Click to edit Master title style</a:t>
            </a:r>
            <a:endParaRPr/>
          </a:p>
        </p:txBody>
      </p:sp>
      <p:sp>
        <p:nvSpPr>
          <p:cNvPr id="135" name="PlaceHolder 4"/>
          <p:cNvSpPr>
            <a:spLocks noGrp="1"/>
          </p:cNvSpPr>
          <p:nvPr>
            <p:ph type="body"/>
          </p:nvPr>
        </p:nvSpPr>
        <p:spPr>
          <a:xfrm>
            <a:off x="304920" y="380880"/>
            <a:ext cx="8076960" cy="5866920"/>
          </a:xfrm>
          <a:prstGeom prst="rect">
            <a:avLst/>
          </a:prstGeom>
        </p:spPr>
        <p:txBody>
          <a:bodyPr lIns="90000" rIns="90000" tIns="45000" bIns="45000"/>
          <a:p>
            <a:pPr>
              <a:buSzPct val="45000"/>
              <a:buFont typeface="StarSymbol"/>
              <a:buChar char=""/>
            </a:pPr>
            <a:r>
              <a:rPr lang="en-US" sz="1100" strike="noStrike">
                <a:solidFill>
                  <a:srgbClr val="000000"/>
                </a:solidFill>
                <a:latin typeface="Calibri"/>
              </a:rPr>
              <a:t>Click to edit the outline text format</a:t>
            </a:r>
            <a:endParaRPr/>
          </a:p>
          <a:p>
            <a:pPr lvl="1">
              <a:buSzPct val="75000"/>
              <a:buFont typeface="StarSymbol"/>
              <a:buChar char=""/>
            </a:pPr>
            <a:r>
              <a:rPr lang="en-US" sz="1100" strike="noStrike">
                <a:solidFill>
                  <a:srgbClr val="000000"/>
                </a:solidFill>
                <a:latin typeface="Calibri"/>
              </a:rPr>
              <a:t>Second Outline Level</a:t>
            </a:r>
            <a:endParaRPr/>
          </a:p>
          <a:p>
            <a:pPr lvl="2">
              <a:buSzPct val="45000"/>
              <a:buFont typeface="StarSymbol"/>
              <a:buChar char=""/>
            </a:pPr>
            <a:r>
              <a:rPr lang="en-US" sz="1100" strike="noStrike">
                <a:solidFill>
                  <a:srgbClr val="000000"/>
                </a:solidFill>
                <a:latin typeface="Calibri"/>
              </a:rPr>
              <a:t>Third Outline Level</a:t>
            </a:r>
            <a:endParaRPr/>
          </a:p>
          <a:p>
            <a:pPr lvl="3">
              <a:buSzPct val="75000"/>
              <a:buFont typeface="StarSymbol"/>
              <a:buChar char=""/>
            </a:pPr>
            <a:r>
              <a:rPr lang="en-US" sz="1100" strike="noStrike">
                <a:solidFill>
                  <a:srgbClr val="000000"/>
                </a:solidFill>
                <a:latin typeface="Calibri"/>
              </a:rPr>
              <a:t>Fourth Outline Level</a:t>
            </a:r>
            <a:endParaRPr/>
          </a:p>
          <a:p>
            <a:pPr lvl="4">
              <a:buSzPct val="45000"/>
              <a:buFont typeface="StarSymbol"/>
              <a:buChar char=""/>
            </a:pPr>
            <a:r>
              <a:rPr lang="en-US" sz="1100" strike="noStrike">
                <a:solidFill>
                  <a:srgbClr val="000000"/>
                </a:solidFill>
                <a:latin typeface="Calibri"/>
              </a:rPr>
              <a:t>Fifth Outline Level</a:t>
            </a:r>
            <a:endParaRPr/>
          </a:p>
          <a:p>
            <a:pPr lvl="5">
              <a:buSzPct val="45000"/>
              <a:buFont typeface="StarSymbol"/>
              <a:buChar char=""/>
            </a:pPr>
            <a:r>
              <a:rPr lang="en-US" sz="1100" strike="noStrike">
                <a:solidFill>
                  <a:srgbClr val="000000"/>
                </a:solidFill>
                <a:latin typeface="Calibri"/>
              </a:rPr>
              <a:t>Sixth Outline Level</a:t>
            </a:r>
            <a:endParaRPr/>
          </a:p>
          <a:p>
            <a:pPr>
              <a:lnSpc>
                <a:spcPct val="100000"/>
              </a:lnSpc>
            </a:pPr>
            <a:r>
              <a:rPr lang="en-US" sz="1100" strike="noStrike">
                <a:solidFill>
                  <a:srgbClr val="000000"/>
                </a:solidFill>
                <a:latin typeface="Calibri"/>
              </a:rPr>
              <a:t>Seventh Outline LevelClick to edit Master text styles</a:t>
            </a:r>
            <a:endParaRPr/>
          </a:p>
          <a:p>
            <a:r>
              <a:rPr lang="en-US" sz="1100" strike="noStrike">
                <a:solidFill>
                  <a:srgbClr val="000000"/>
                </a:solidFill>
                <a:latin typeface="Calibri"/>
              </a:rPr>
              <a:t>Second level</a:t>
            </a:r>
            <a:endParaRPr/>
          </a:p>
          <a:p>
            <a:r>
              <a:rPr lang="en-US" sz="1100" strike="noStrike">
                <a:solidFill>
                  <a:srgbClr val="000000"/>
                </a:solidFill>
                <a:latin typeface="Calibri"/>
              </a:rPr>
              <a:t>Third level</a:t>
            </a:r>
            <a:endParaRPr/>
          </a:p>
          <a:p>
            <a:r>
              <a:rPr lang="en-US" sz="1100" strike="noStrike">
                <a:solidFill>
                  <a:srgbClr val="000000"/>
                </a:solidFill>
                <a:latin typeface="Calibri"/>
              </a:rPr>
              <a:t>Fourth level</a:t>
            </a:r>
            <a:endParaRPr/>
          </a:p>
          <a:p>
            <a:r>
              <a:rPr lang="en-US" sz="1100" strike="noStrike">
                <a:solidFill>
                  <a:srgbClr val="000000"/>
                </a:solidFill>
                <a:latin typeface="Calibri"/>
              </a:rPr>
              <a:t>Fifth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2.gif"/><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6.gif"/><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jpeg"/><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3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6" Type="http://schemas.openxmlformats.org/officeDocument/2006/relationships/image" Target="../media/image64.jpeg"/><Relationship Id="rId7" Type="http://schemas.openxmlformats.org/officeDocument/2006/relationships/image" Target="../media/image65.jpeg"/><Relationship Id="rId8" Type="http://schemas.openxmlformats.org/officeDocument/2006/relationships/image" Target="../media/image66.png"/><Relationship Id="rId9" Type="http://schemas.openxmlformats.org/officeDocument/2006/relationships/slideLayout" Target="../slideLayouts/slideLayout13.xml"/><Relationship Id="rId10"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jpeg"/><Relationship Id="rId3" Type="http://schemas.openxmlformats.org/officeDocument/2006/relationships/slideLayout" Target="../slideLayouts/slideLayout1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slideLayout" Target="../slideLayouts/slideLayout13.xml"/><Relationship Id="rId4"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gif"/><Relationship Id="rId13" Type="http://schemas.openxmlformats.org/officeDocument/2006/relationships/image" Target="../media/image32.jpeg"/><Relationship Id="rId14" Type="http://schemas.openxmlformats.org/officeDocument/2006/relationships/slideLayout" Target="../slideLayouts/slideLayout13.xml"/><Relationship Id="rId1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228600" y="4114800"/>
            <a:ext cx="876276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Introducing the Cart to the Horse</a:t>
            </a:r>
            <a:r>
              <a:rPr lang="en-US" sz="2000" strike="noStrike" cap="all">
                <a:solidFill>
                  <a:srgbClr val="ffffff"/>
                </a:solidFill>
                <a:latin typeface="Calibri"/>
              </a:rPr>
              <a:t>
</a:t>
            </a:r>
            <a:r>
              <a:rPr lang="en-US" sz="2000" strike="noStrike" cap="all">
                <a:solidFill>
                  <a:srgbClr val="ffffff"/>
                </a:solidFill>
                <a:latin typeface="Calibri"/>
              </a:rPr>
              <a:t> </a:t>
            </a:r>
            <a:r>
              <a:rPr lang="en-US" sz="1300" strike="noStrike" cap="all">
                <a:solidFill>
                  <a:srgbClr val="ffffff"/>
                </a:solidFill>
                <a:latin typeface="Calibri"/>
              </a:rPr>
              <a:t>or </a:t>
            </a:r>
            <a:r>
              <a:rPr lang="en-US" sz="2000" strike="noStrike" cap="all">
                <a:solidFill>
                  <a:srgbClr val="ffffff"/>
                </a:solidFill>
                <a:latin typeface="Calibri"/>
              </a:rPr>
              <a:t>How We Rebuilt a Program With a Little Help From Our Friends!</a:t>
            </a:r>
            <a:endParaRPr/>
          </a:p>
        </p:txBody>
      </p:sp>
      <p:sp>
        <p:nvSpPr>
          <p:cNvPr id="176" name="TextShape 2"/>
          <p:cNvSpPr txBox="1"/>
          <p:nvPr/>
        </p:nvSpPr>
        <p:spPr>
          <a:xfrm>
            <a:off x="609480" y="4800600"/>
            <a:ext cx="6019560" cy="932400"/>
          </a:xfrm>
          <a:prstGeom prst="rect">
            <a:avLst/>
          </a:prstGeom>
          <a:solidFill>
            <a:srgbClr val="ffffff"/>
          </a:solidFill>
          <a:ln>
            <a:noFill/>
          </a:ln>
        </p:spPr>
        <p:txBody>
          <a:bodyPr lIns="90000" rIns="90000" tIns="45000" bIns="45000"/>
          <a:p>
            <a:pPr>
              <a:lnSpc>
                <a:spcPct val="100000"/>
              </a:lnSpc>
            </a:pPr>
            <a:r>
              <a:rPr b="1" lang="en-US" sz="1100" strike="noStrike">
                <a:solidFill>
                  <a:srgbClr val="675a52"/>
                </a:solidFill>
                <a:latin typeface="Calibri"/>
              </a:rPr>
              <a:t>Session SAS-26014</a:t>
            </a:r>
            <a:endParaRPr/>
          </a:p>
          <a:p>
            <a:pPr>
              <a:lnSpc>
                <a:spcPct val="100000"/>
              </a:lnSpc>
            </a:pPr>
            <a:r>
              <a:rPr b="1" lang="en-US" sz="1100" strike="noStrike">
                <a:solidFill>
                  <a:srgbClr val="675a52"/>
                </a:solidFill>
                <a:latin typeface="Calibri"/>
              </a:rPr>
              <a:t>Speakers:</a:t>
            </a:r>
            <a:endParaRPr/>
          </a:p>
          <a:p>
            <a:pPr>
              <a:lnSpc>
                <a:spcPct val="100000"/>
              </a:lnSpc>
            </a:pPr>
            <a:r>
              <a:rPr b="1" lang="en-US" sz="1100" strike="noStrike">
                <a:solidFill>
                  <a:srgbClr val="675a52"/>
                </a:solidFill>
                <a:latin typeface="Calibri"/>
              </a:rPr>
              <a:t>     </a:t>
            </a:r>
            <a:r>
              <a:rPr b="1" lang="en-US" sz="1100" strike="noStrike">
                <a:solidFill>
                  <a:srgbClr val="675a52"/>
                </a:solidFill>
                <a:latin typeface="Calibri"/>
              </a:rPr>
              <a:t>Kevin Baker – Westfield Group Information Security Leader</a:t>
            </a:r>
            <a:endParaRPr/>
          </a:p>
          <a:p>
            <a:pPr>
              <a:lnSpc>
                <a:spcPct val="100000"/>
              </a:lnSpc>
            </a:pPr>
            <a:r>
              <a:rPr b="1" lang="en-US" sz="1100" strike="noStrike">
                <a:solidFill>
                  <a:srgbClr val="675a52"/>
                </a:solidFill>
                <a:latin typeface="Calibri"/>
              </a:rPr>
              <a:t>     </a:t>
            </a:r>
            <a:r>
              <a:rPr b="1" lang="en-US" sz="1100" strike="noStrike">
                <a:solidFill>
                  <a:srgbClr val="675a52"/>
                </a:solidFill>
                <a:latin typeface="Calibri"/>
              </a:rPr>
              <a:t>CRōb – Westfield Group Information Security Architect</a:t>
            </a:r>
            <a:endParaRPr/>
          </a:p>
          <a:p>
            <a:pPr>
              <a:lnSpc>
                <a:spcPct val="100000"/>
              </a:lnSpc>
            </a:pPr>
            <a:r>
              <a:rPr b="1" lang="en-US" sz="1100" strike="noStrike">
                <a:solidFill>
                  <a:srgbClr val="675a52"/>
                </a:solidFill>
                <a:latin typeface="Calibri"/>
              </a:rPr>
              <a:t>Westfield  Group</a:t>
            </a:r>
            <a:endParaRPr/>
          </a:p>
          <a:p>
            <a:pPr>
              <a:lnSpc>
                <a:spcPct val="100000"/>
              </a:lnSpc>
            </a:pPr>
            <a:r>
              <a:rPr b="1" lang="en-US" sz="1100" strike="noStrike">
                <a:solidFill>
                  <a:srgbClr val="675a52"/>
                </a:solidFill>
                <a:latin typeface="Calibri"/>
              </a:rPr>
              <a:t>IBM Interconnect 2015 Conference</a:t>
            </a:r>
            <a:endParaRPr/>
          </a:p>
        </p:txBody>
      </p:sp>
      <p:pic>
        <p:nvPicPr>
          <p:cNvPr id="177" name="Picture 3" descr=""/>
          <p:cNvPicPr/>
          <p:nvPr/>
        </p:nvPicPr>
        <p:blipFill>
          <a:blip r:embed="rId1"/>
          <a:stretch/>
        </p:blipFill>
        <p:spPr>
          <a:xfrm>
            <a:off x="1905120" y="231120"/>
            <a:ext cx="5244840" cy="3654720"/>
          </a:xfrm>
          <a:prstGeom prst="rect">
            <a:avLst/>
          </a:prstGeom>
          <a:ln>
            <a:noFill/>
          </a:ln>
        </p:spPr>
      </p:pic>
      <p:sp>
        <p:nvSpPr>
          <p:cNvPr id="178" name="CustomShape 3"/>
          <p:cNvSpPr/>
          <p:nvPr/>
        </p:nvSpPr>
        <p:spPr>
          <a:xfrm>
            <a:off x="304920" y="6172200"/>
            <a:ext cx="8229240" cy="547200"/>
          </a:xfrm>
          <a:prstGeom prst="rect">
            <a:avLst/>
          </a:prstGeom>
          <a:noFill/>
          <a:ln>
            <a:noFill/>
          </a:ln>
        </p:spPr>
        <p:style>
          <a:lnRef idx="0"/>
          <a:fillRef idx="0"/>
          <a:effectRef idx="0"/>
          <a:fontRef idx="minor"/>
        </p:style>
        <p:txBody>
          <a:bodyPr lIns="90000" rIns="90000" tIns="45000" bIns="45000"/>
          <a:p>
            <a:pPr>
              <a:lnSpc>
                <a:spcPct val="100000"/>
              </a:lnSpc>
            </a:pPr>
            <a:r>
              <a:rPr b="1" lang="en-US" sz="1000" strike="noStrike">
                <a:solidFill>
                  <a:srgbClr val="000000"/>
                </a:solidFill>
                <a:latin typeface="Calibri"/>
              </a:rPr>
              <a:t>Owner:</a:t>
            </a:r>
            <a:r>
              <a:rPr lang="en-US" sz="1000" strike="noStrike">
                <a:solidFill>
                  <a:srgbClr val="000000"/>
                </a:solidFill>
                <a:latin typeface="Calibri"/>
              </a:rPr>
              <a:t> Information Security</a:t>
            </a:r>
            <a:r>
              <a:rPr lang="en-US" sz="1000" strike="noStrike">
                <a:solidFill>
                  <a:srgbClr val="000000"/>
                </a:solidFill>
                <a:latin typeface="Calibri"/>
              </a:rPr>
              <a:t>	</a:t>
            </a:r>
            <a:r>
              <a:rPr b="1" lang="en-US" sz="1000" strike="noStrike">
                <a:solidFill>
                  <a:srgbClr val="000000"/>
                </a:solidFill>
                <a:latin typeface="Calibri"/>
              </a:rPr>
              <a:t>Custodian:</a:t>
            </a:r>
            <a:r>
              <a:rPr lang="en-US" sz="1000" strike="noStrike">
                <a:solidFill>
                  <a:srgbClr val="000000"/>
                </a:solidFill>
                <a:latin typeface="Calibri"/>
              </a:rPr>
              <a:t> CRob</a:t>
            </a:r>
            <a:endParaRPr/>
          </a:p>
          <a:p>
            <a:pPr>
              <a:lnSpc>
                <a:spcPct val="100000"/>
              </a:lnSpc>
            </a:pPr>
            <a:r>
              <a:rPr b="1" lang="en-US" sz="1000" strike="noStrike">
                <a:solidFill>
                  <a:srgbClr val="000000"/>
                </a:solidFill>
                <a:latin typeface="Calibri"/>
              </a:rPr>
              <a:t>Origination Date:   </a:t>
            </a:r>
            <a:r>
              <a:rPr lang="en-US" sz="1000" strike="noStrike">
                <a:solidFill>
                  <a:srgbClr val="000000"/>
                </a:solidFill>
                <a:latin typeface="Calibri"/>
              </a:rPr>
              <a:t>1/5/2015</a:t>
            </a:r>
            <a:r>
              <a:rPr lang="en-US" sz="1000" strike="noStrike">
                <a:solidFill>
                  <a:srgbClr val="000000"/>
                </a:solidFill>
                <a:latin typeface="Calibri"/>
              </a:rPr>
              <a:t>	</a:t>
            </a:r>
            <a:r>
              <a:rPr b="1" lang="en-US" sz="1000" strike="noStrike">
                <a:solidFill>
                  <a:srgbClr val="000000"/>
                </a:solidFill>
                <a:latin typeface="Calibri"/>
              </a:rPr>
              <a:t>Revision date:  </a:t>
            </a:r>
            <a:r>
              <a:rPr lang="en-US" sz="1000" strike="noStrike">
                <a:solidFill>
                  <a:srgbClr val="000000"/>
                </a:solidFill>
                <a:latin typeface="Calibri"/>
              </a:rPr>
              <a:t>2/9/2015</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endParaRPr/>
          </a:p>
          <a:p>
            <a:pPr>
              <a:lnSpc>
                <a:spcPct val="100000"/>
              </a:lnSpc>
            </a:pPr>
            <a:r>
              <a:rPr b="1" lang="en-US" sz="1000" strike="noStrike">
                <a:solidFill>
                  <a:srgbClr val="000000"/>
                </a:solidFill>
                <a:latin typeface="Calibri"/>
              </a:rPr>
              <a:t>Document Classification: Westfield Public</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r>
              <a:rPr b="1" lang="en-US" sz="1000" strike="noStrike">
                <a:solidFill>
                  <a:srgbClr val="000000"/>
                </a:solidFill>
                <a:latin typeface="Calibri"/>
              </a:rPr>
              <a:t>                       </a:t>
            </a:r>
            <a:r>
              <a:rPr lang="en-US" sz="1000" strike="noStrike">
                <a:solidFill>
                  <a:srgbClr val="000000"/>
                </a:solidFill>
                <a:latin typeface="Symbol"/>
              </a:rPr>
              <a:t></a:t>
            </a:r>
            <a:r>
              <a:rPr lang="en-US" sz="1000" strike="noStrike">
                <a:solidFill>
                  <a:srgbClr val="000000"/>
                </a:solidFill>
                <a:latin typeface="Calibri"/>
              </a:rPr>
              <a:t> Copyright 2015</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How we were geared</a:t>
            </a:r>
            <a:endParaRPr/>
          </a:p>
        </p:txBody>
      </p:sp>
      <p:pic>
        <p:nvPicPr>
          <p:cNvPr id="214" name="Picture 2" descr=""/>
          <p:cNvPicPr/>
          <p:nvPr/>
        </p:nvPicPr>
        <p:blipFill>
          <a:blip r:embed="rId1"/>
          <a:stretch/>
        </p:blipFill>
        <p:spPr>
          <a:xfrm>
            <a:off x="2286360" y="1219320"/>
            <a:ext cx="4419000" cy="3428640"/>
          </a:xfrm>
          <a:prstGeom prst="rect">
            <a:avLst/>
          </a:prstGeom>
          <a:ln>
            <a:noFill/>
          </a:ln>
        </p:spPr>
      </p:pic>
      <p:pic>
        <p:nvPicPr>
          <p:cNvPr id="215" name="Picture 4" descr=""/>
          <p:cNvPicPr/>
          <p:nvPr/>
        </p:nvPicPr>
        <p:blipFill>
          <a:blip r:embed="rId2"/>
          <a:stretch/>
        </p:blipFill>
        <p:spPr>
          <a:xfrm>
            <a:off x="2352960" y="636840"/>
            <a:ext cx="4285800" cy="4066920"/>
          </a:xfrm>
          <a:prstGeom prst="rect">
            <a:avLst/>
          </a:prstGeom>
          <a:ln>
            <a:noFill/>
          </a:ln>
        </p:spPr>
      </p:pic>
    </p:spTree>
  </p:cSld>
  <p:timing>
    <p:tnLst>
      <p:par>
        <p:cTn id="122" dur="indefinite" restart="never" nodeType="tmRoot">
          <p:childTnLst>
            <p:seq>
              <p:cTn id="123" dur="indefinite" nodeType="mainSeq">
                <p:childTnLst>
                  <p:par>
                    <p:cTn id="124" fill="hold">
                      <p:stCondLst>
                        <p:cond delay="indefinite"/>
                      </p:stCondLst>
                      <p:childTnLst>
                        <p:par>
                          <p:cTn id="125" fill="hold">
                            <p:stCondLst>
                              <p:cond delay="0"/>
                            </p:stCondLst>
                            <p:childTnLst>
                              <p:par>
                                <p:cTn id="126" nodeType="clickEffect" fill="hold" presetClass="entr" presetID="6" presetSubtype="16">
                                  <p:stCondLst>
                                    <p:cond delay="0"/>
                                  </p:stCondLst>
                                  <p:childTnLst>
                                    <p:set>
                                      <p:cBhvr>
                                        <p:cTn id="127" dur="1" fill="hold">
                                          <p:stCondLst>
                                            <p:cond delay="0"/>
                                          </p:stCondLst>
                                        </p:cTn>
                                        <p:tgtEl>
                                          <p:spTgt spid="215"/>
                                        </p:tgtEl>
                                        <p:attrNameLst>
                                          <p:attrName>style.visibility</p:attrName>
                                        </p:attrNameLst>
                                      </p:cBhvr>
                                      <p:to>
                                        <p:strVal val="visible"/>
                                      </p:to>
                                    </p:set>
                                    <p:animEffect filter="circle(in)" transition="out">
                                      <p:cBhvr additive="repl">
                                        <p:cTn id="128" dur="2000"/>
                                        <p:tgtEl>
                                          <p:spTgt spid="2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Inconceivable! </a:t>
            </a:r>
            <a:endParaRPr/>
          </a:p>
        </p:txBody>
      </p:sp>
      <p:pic>
        <p:nvPicPr>
          <p:cNvPr id="217" name="Picture 2" descr=""/>
          <p:cNvPicPr/>
          <p:nvPr/>
        </p:nvPicPr>
        <p:blipFill>
          <a:blip r:embed="rId1"/>
          <a:stretch/>
        </p:blipFill>
        <p:spPr>
          <a:xfrm>
            <a:off x="1371600" y="685800"/>
            <a:ext cx="6324120" cy="5006520"/>
          </a:xfrm>
          <a:prstGeom prst="rect">
            <a:avLst/>
          </a:prstGeom>
          <a:ln>
            <a:noFill/>
          </a:ln>
        </p:spPr>
      </p:pic>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But Kevin….there is no spoon</a:t>
            </a:r>
            <a:endParaRPr/>
          </a:p>
        </p:txBody>
      </p:sp>
      <p:pic>
        <p:nvPicPr>
          <p:cNvPr id="219" name="Picture 2" descr=""/>
          <p:cNvPicPr/>
          <p:nvPr/>
        </p:nvPicPr>
        <p:blipFill>
          <a:blip r:embed="rId1"/>
          <a:stretch/>
        </p:blipFill>
        <p:spPr>
          <a:xfrm>
            <a:off x="1219320" y="1066680"/>
            <a:ext cx="6712560" cy="4571640"/>
          </a:xfrm>
          <a:prstGeom prst="rect">
            <a:avLst/>
          </a:prstGeom>
          <a:ln>
            <a:noFill/>
          </a:ln>
        </p:spPr>
      </p:pic>
    </p:spTree>
  </p:cSld>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22" presetSubtype="4">
                                  <p:stCondLst>
                                    <p:cond delay="0"/>
                                  </p:stCondLst>
                                  <p:childTnLst>
                                    <p:set>
                                      <p:cBhvr>
                                        <p:cTn id="136" dur="1" fill="hold">
                                          <p:stCondLst>
                                            <p:cond delay="0"/>
                                          </p:stCondLst>
                                        </p:cTn>
                                        <p:tgtEl>
                                          <p:spTgt spid="218"/>
                                        </p:tgtEl>
                                        <p:attrNameLst>
                                          <p:attrName>style.visibility</p:attrName>
                                        </p:attrNameLst>
                                      </p:cBhvr>
                                      <p:to>
                                        <p:strVal val="visible"/>
                                      </p:to>
                                    </p:set>
                                    <p:animEffect filter="wipe(down)" transition="out">
                                      <p:cBhvr additive="repl">
                                        <p:cTn id="137" dur="500"/>
                                        <p:tgtEl>
                                          <p:spTgt spid="218"/>
                                        </p:tgtEl>
                                      </p:cBhvr>
                                    </p:animEffect>
                                  </p:childTnLst>
                                </p:cTn>
                              </p:par>
                            </p:childTnLst>
                          </p:cTn>
                        </p:par>
                        <p:par>
                          <p:cTn id="138" fill="hold">
                            <p:stCondLst>
                              <p:cond delay="500"/>
                            </p:stCondLst>
                            <p:childTnLst>
                              <p:par>
                                <p:cTn id="139" nodeType="afterEffect" fill="hold" presetClass="entr" presetID="16" presetSubtype="21">
                                  <p:stCondLst>
                                    <p:cond delay="1000"/>
                                  </p:stCondLst>
                                  <p:childTnLst>
                                    <p:set>
                                      <p:cBhvr>
                                        <p:cTn id="140" dur="1" fill="hold">
                                          <p:stCondLst>
                                            <p:cond delay="0"/>
                                          </p:stCondLst>
                                        </p:cTn>
                                        <p:tgtEl>
                                          <p:spTgt spid="219"/>
                                        </p:tgtEl>
                                        <p:attrNameLst>
                                          <p:attrName>style.visibility</p:attrName>
                                        </p:attrNameLst>
                                      </p:cBhvr>
                                      <p:to>
                                        <p:strVal val="visible"/>
                                      </p:to>
                                    </p:set>
                                    <p:animEffect filter="barn(inVertical)" transition="out">
                                      <p:cBhvr additive="repl">
                                        <p:cTn id="141" dur="500"/>
                                        <p:tgtEl>
                                          <p:spTgt spid="2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So yeah, moving along</a:t>
            </a:r>
            <a:endParaRPr/>
          </a:p>
        </p:txBody>
      </p:sp>
      <p:pic>
        <p:nvPicPr>
          <p:cNvPr id="221" name="Picture 4" descr=""/>
          <p:cNvPicPr/>
          <p:nvPr/>
        </p:nvPicPr>
        <p:blipFill>
          <a:blip r:embed="rId1"/>
          <a:stretch/>
        </p:blipFill>
        <p:spPr>
          <a:xfrm>
            <a:off x="2133720" y="533520"/>
            <a:ext cx="4743000" cy="5257440"/>
          </a:xfrm>
          <a:prstGeom prst="rect">
            <a:avLst/>
          </a:prstGeom>
          <a:ln>
            <a:noFill/>
          </a:ln>
        </p:spPr>
      </p:pic>
    </p:spTree>
  </p:cSld>
  <p:timing>
    <p:tnLst>
      <p:par>
        <p:cTn id="142" dur="indefinite" restart="never" nodeType="tmRoot">
          <p:childTnLst>
            <p:seq>
              <p:cTn id="143"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Dark clouds on the horizon…</a:t>
            </a:r>
            <a:endParaRPr/>
          </a:p>
        </p:txBody>
      </p:sp>
      <p:pic>
        <p:nvPicPr>
          <p:cNvPr id="223" name="Picture 2" descr=""/>
          <p:cNvPicPr/>
          <p:nvPr/>
        </p:nvPicPr>
        <p:blipFill>
          <a:blip r:embed="rId1"/>
          <a:stretch/>
        </p:blipFill>
        <p:spPr>
          <a:xfrm>
            <a:off x="1219320" y="152280"/>
            <a:ext cx="6324120" cy="3276360"/>
          </a:xfrm>
          <a:prstGeom prst="rect">
            <a:avLst/>
          </a:prstGeom>
          <a:ln>
            <a:noFill/>
          </a:ln>
        </p:spPr>
      </p:pic>
      <p:pic>
        <p:nvPicPr>
          <p:cNvPr id="224" name="Picture 2" descr=""/>
          <p:cNvPicPr/>
          <p:nvPr/>
        </p:nvPicPr>
        <p:blipFill>
          <a:blip r:embed="rId2"/>
          <a:stretch/>
        </p:blipFill>
        <p:spPr>
          <a:xfrm>
            <a:off x="1870200" y="3352680"/>
            <a:ext cx="5095440" cy="2847600"/>
          </a:xfrm>
          <a:prstGeom prst="rect">
            <a:avLst/>
          </a:prstGeom>
          <a:ln>
            <a:noFill/>
          </a:ln>
        </p:spPr>
      </p:pic>
    </p:spTree>
  </p:cSld>
  <p:timing>
    <p:tnLst>
      <p:par>
        <p:cTn id="144" dur="indefinite" restart="never" nodeType="tmRoot">
          <p:childTnLst>
            <p:seq>
              <p:cTn id="145" dur="indefinite" nodeType="mainSeq">
                <p:childTnLst>
                  <p:par>
                    <p:cTn id="146" fill="hold">
                      <p:stCondLst>
                        <p:cond delay="0"/>
                      </p:stCondLst>
                      <p:childTnLst>
                        <p:par>
                          <p:cTn id="147" fill="hold">
                            <p:stCondLst>
                              <p:cond delay="0"/>
                            </p:stCondLst>
                            <p:childTnLst>
                              <p:par>
                                <p:cTn id="148" nodeType="afterEffect" fill="hold" presetClass="entr" presetID="6" presetSubtype="16">
                                  <p:stCondLst>
                                    <p:cond delay="2000"/>
                                  </p:stCondLst>
                                  <p:childTnLst>
                                    <p:set>
                                      <p:cBhvr>
                                        <p:cTn id="149" dur="1" fill="hold">
                                          <p:stCondLst>
                                            <p:cond delay="0"/>
                                          </p:stCondLst>
                                        </p:cTn>
                                        <p:tgtEl>
                                          <p:spTgt spid="224"/>
                                        </p:tgtEl>
                                        <p:attrNameLst>
                                          <p:attrName>style.visibility</p:attrName>
                                        </p:attrNameLst>
                                      </p:cBhvr>
                                      <p:to>
                                        <p:strVal val="visible"/>
                                      </p:to>
                                    </p:set>
                                    <p:animEffect filter="circle(in)" transition="out">
                                      <p:cBhvr additive="repl">
                                        <p:cTn id="150" dur="2000"/>
                                        <p:tgtEl>
                                          <p:spTgt spid="2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The 1</a:t>
            </a:r>
            <a:r>
              <a:rPr lang="en-US" sz="2000" strike="noStrike" baseline="30000" cap="all">
                <a:solidFill>
                  <a:srgbClr val="ffffff"/>
                </a:solidFill>
                <a:latin typeface="Calibri"/>
              </a:rPr>
              <a:t>st</a:t>
            </a:r>
            <a:r>
              <a:rPr lang="en-US" sz="2000" strike="noStrike" cap="all">
                <a:solidFill>
                  <a:srgbClr val="ffffff"/>
                </a:solidFill>
                <a:latin typeface="Calibri"/>
              </a:rPr>
              <a:t> step of fixing a problem is recognizing you have a problem</a:t>
            </a:r>
            <a:endParaRPr/>
          </a:p>
        </p:txBody>
      </p:sp>
      <p:pic>
        <p:nvPicPr>
          <p:cNvPr id="226" name="Picture 2" descr=""/>
          <p:cNvPicPr/>
          <p:nvPr/>
        </p:nvPicPr>
        <p:blipFill>
          <a:blip r:embed="rId1"/>
          <a:stretch/>
        </p:blipFill>
        <p:spPr>
          <a:xfrm>
            <a:off x="1450440" y="799560"/>
            <a:ext cx="6017040" cy="4610520"/>
          </a:xfrm>
          <a:prstGeom prst="rect">
            <a:avLst/>
          </a:prstGeom>
          <a:ln>
            <a:noFill/>
          </a:ln>
        </p:spPr>
      </p:pic>
    </p:spTree>
  </p:cSld>
  <p:timing>
    <p:tnLst>
      <p:par>
        <p:cTn id="151" dur="indefinite" restart="never" nodeType="tmRoot">
          <p:childTnLst>
            <p:seq>
              <p:cTn id="152"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One direction?</a:t>
            </a:r>
            <a:endParaRPr/>
          </a:p>
        </p:txBody>
      </p:sp>
      <p:pic>
        <p:nvPicPr>
          <p:cNvPr id="228" name="Picture 2" descr=""/>
          <p:cNvPicPr/>
          <p:nvPr/>
        </p:nvPicPr>
        <p:blipFill>
          <a:blip r:embed="rId1"/>
          <a:stretch/>
        </p:blipFill>
        <p:spPr>
          <a:xfrm>
            <a:off x="1447920" y="762120"/>
            <a:ext cx="6098400" cy="4842720"/>
          </a:xfrm>
          <a:prstGeom prst="rect">
            <a:avLst/>
          </a:prstGeom>
          <a:ln>
            <a:noFill/>
          </a:ln>
        </p:spPr>
      </p:pic>
    </p:spTree>
  </p:cSld>
  <p:timing>
    <p:tnLst>
      <p:par>
        <p:cTn id="153" dur="indefinite" restart="never" nodeType="tmRoot">
          <p:childTnLst>
            <p:seq>
              <p:cTn id="154"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So…yeah….Carts &amp; Horses and Stuff… I got it</a:t>
            </a:r>
            <a:endParaRPr/>
          </a:p>
        </p:txBody>
      </p:sp>
      <p:pic>
        <p:nvPicPr>
          <p:cNvPr id="230" name="Picture 4" descr=""/>
          <p:cNvPicPr/>
          <p:nvPr/>
        </p:nvPicPr>
        <p:blipFill>
          <a:blip r:embed="rId1"/>
          <a:stretch/>
        </p:blipFill>
        <p:spPr>
          <a:xfrm>
            <a:off x="645120" y="533520"/>
            <a:ext cx="8031960" cy="5091120"/>
          </a:xfrm>
          <a:prstGeom prst="rect">
            <a:avLst/>
          </a:prstGeom>
          <a:ln>
            <a:noFill/>
          </a:ln>
        </p:spPr>
      </p:pic>
    </p:spTree>
  </p:cSld>
  <p:timing>
    <p:tnLst>
      <p:par>
        <p:cTn id="155" dur="indefinite" restart="never" nodeType="tmRoot">
          <p:childTnLst>
            <p:seq>
              <p:cTn id="156"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Building and Finding the right people</a:t>
            </a:r>
            <a:endParaRPr/>
          </a:p>
        </p:txBody>
      </p:sp>
      <p:pic>
        <p:nvPicPr>
          <p:cNvPr id="232" name="Picture 4" descr=""/>
          <p:cNvPicPr/>
          <p:nvPr/>
        </p:nvPicPr>
        <p:blipFill>
          <a:blip r:embed="rId1"/>
          <a:stretch/>
        </p:blipFill>
        <p:spPr>
          <a:xfrm>
            <a:off x="2286000" y="838080"/>
            <a:ext cx="4628880" cy="4628880"/>
          </a:xfrm>
          <a:prstGeom prst="rect">
            <a:avLst/>
          </a:prstGeom>
          <a:ln>
            <a:noFill/>
          </a:ln>
        </p:spPr>
      </p:pic>
    </p:spTree>
  </p:cSld>
  <p:timing>
    <p:tnLst>
      <p:par>
        <p:cTn id="157" dur="indefinite" restart="never" nodeType="tmRoot">
          <p:childTnLst>
            <p:seq>
              <p:cTn id="158"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3"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Adjusting the Process</a:t>
            </a:r>
            <a:endParaRPr/>
          </a:p>
        </p:txBody>
      </p:sp>
      <p:pic>
        <p:nvPicPr>
          <p:cNvPr id="234" name="Picture 4" descr=""/>
          <p:cNvPicPr/>
          <p:nvPr/>
        </p:nvPicPr>
        <p:blipFill>
          <a:blip r:embed="rId1"/>
          <a:stretch/>
        </p:blipFill>
        <p:spPr>
          <a:xfrm>
            <a:off x="2057400" y="1371600"/>
            <a:ext cx="5259600" cy="2819160"/>
          </a:xfrm>
          <a:prstGeom prst="rect">
            <a:avLst/>
          </a:prstGeom>
          <a:ln>
            <a:noFill/>
          </a:ln>
        </p:spPr>
      </p:pic>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HI Everyone!</a:t>
            </a:r>
            <a:endParaRPr/>
          </a:p>
        </p:txBody>
      </p:sp>
      <p:pic>
        <p:nvPicPr>
          <p:cNvPr id="180" name="Picture 2" descr=""/>
          <p:cNvPicPr/>
          <p:nvPr/>
        </p:nvPicPr>
        <p:blipFill>
          <a:blip r:embed="rId1"/>
          <a:stretch/>
        </p:blipFill>
        <p:spPr>
          <a:xfrm>
            <a:off x="2076480" y="228600"/>
            <a:ext cx="5067000" cy="42667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Picking the proper tools</a:t>
            </a:r>
            <a:endParaRPr/>
          </a:p>
        </p:txBody>
      </p:sp>
      <p:pic>
        <p:nvPicPr>
          <p:cNvPr id="236" name="Picture 2" descr=""/>
          <p:cNvPicPr/>
          <p:nvPr/>
        </p:nvPicPr>
        <p:blipFill>
          <a:blip r:embed="rId1"/>
          <a:stretch/>
        </p:blipFill>
        <p:spPr>
          <a:xfrm>
            <a:off x="1981080" y="762120"/>
            <a:ext cx="4762080" cy="3723840"/>
          </a:xfrm>
          <a:prstGeom prst="rect">
            <a:avLst/>
          </a:prstGeom>
          <a:ln>
            <a:noFill/>
          </a:ln>
        </p:spPr>
      </p:pic>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 word about my favourite IBM tools….</a:t>
            </a:r>
            <a:endParaRPr/>
          </a:p>
        </p:txBody>
      </p:sp>
      <p:pic>
        <p:nvPicPr>
          <p:cNvPr id="238" name="Picture 3" descr=""/>
          <p:cNvPicPr/>
          <p:nvPr/>
        </p:nvPicPr>
        <p:blipFill>
          <a:blip r:embed="rId1"/>
          <a:stretch/>
        </p:blipFill>
        <p:spPr>
          <a:xfrm>
            <a:off x="152280" y="295560"/>
            <a:ext cx="3806640" cy="3033000"/>
          </a:xfrm>
          <a:prstGeom prst="rect">
            <a:avLst/>
          </a:prstGeom>
          <a:ln>
            <a:noFill/>
          </a:ln>
        </p:spPr>
      </p:pic>
      <p:pic>
        <p:nvPicPr>
          <p:cNvPr id="239" name="Picture 2" descr=""/>
          <p:cNvPicPr/>
          <p:nvPr/>
        </p:nvPicPr>
        <p:blipFill>
          <a:blip r:embed="rId2"/>
          <a:stretch/>
        </p:blipFill>
        <p:spPr>
          <a:xfrm>
            <a:off x="3959280" y="533520"/>
            <a:ext cx="5019480" cy="3628800"/>
          </a:xfrm>
          <a:prstGeom prst="rect">
            <a:avLst/>
          </a:prstGeom>
          <a:ln>
            <a:noFill/>
          </a:ln>
        </p:spPr>
      </p:pic>
      <p:pic>
        <p:nvPicPr>
          <p:cNvPr id="240" name="Picture 5" descr=""/>
          <p:cNvPicPr/>
          <p:nvPr/>
        </p:nvPicPr>
        <p:blipFill>
          <a:blip r:embed="rId3"/>
          <a:stretch/>
        </p:blipFill>
        <p:spPr>
          <a:xfrm>
            <a:off x="1600200" y="3429000"/>
            <a:ext cx="2704680" cy="2704680"/>
          </a:xfrm>
          <a:prstGeom prst="rect">
            <a:avLst/>
          </a:prstGeom>
          <a:ln>
            <a:noFill/>
          </a:ln>
        </p:spPr>
      </p:pic>
      <p:pic>
        <p:nvPicPr>
          <p:cNvPr id="241" name="Picture 7" descr=""/>
          <p:cNvPicPr/>
          <p:nvPr/>
        </p:nvPicPr>
        <p:blipFill>
          <a:blip r:embed="rId4"/>
          <a:stretch/>
        </p:blipFill>
        <p:spPr>
          <a:xfrm>
            <a:off x="6460200" y="3745080"/>
            <a:ext cx="2515680" cy="3090600"/>
          </a:xfrm>
          <a:prstGeom prst="rect">
            <a:avLst/>
          </a:prstGeom>
          <a:ln>
            <a:noFill/>
          </a:ln>
        </p:spPr>
      </p:pic>
    </p:spTree>
  </p:cSld>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42">
                                  <p:stCondLst>
                                    <p:cond delay="0"/>
                                  </p:stCondLst>
                                  <p:childTnLst>
                                    <p:set>
                                      <p:cBhvr>
                                        <p:cTn id="168" dur="1" fill="hold">
                                          <p:stCondLst>
                                            <p:cond delay="0"/>
                                          </p:stCondLst>
                                        </p:cTn>
                                        <p:tgtEl>
                                          <p:spTgt spid="238"/>
                                        </p:tgtEl>
                                        <p:attrNameLst>
                                          <p:attrName>style.visibility</p:attrName>
                                        </p:attrNameLst>
                                      </p:cBhvr>
                                      <p:to>
                                        <p:strVal val="visible"/>
                                      </p:to>
                                    </p:set>
                                    <p:animEffect filter="fade" transition="in">
                                      <p:cBhvr additive="repl">
                                        <p:cTn id="169" dur="1000"/>
                                        <p:tgtEl>
                                          <p:spTgt spid="238"/>
                                        </p:tgtEl>
                                      </p:cBhvr>
                                    </p:animEffect>
                                    <p:anim calcmode="lin" valueType="num">
                                      <p:cBhvr additive="repl">
                                        <p:cTn id="170" dur="1000" fill="hold"/>
                                        <p:tgtEl>
                                          <p:spTgt spid="238"/>
                                        </p:tgtEl>
                                        <p:attrNameLst>
                                          <p:attrName>ppt_x</p:attrName>
                                        </p:attrNameLst>
                                      </p:cBhvr>
                                      <p:tavLst>
                                        <p:tav tm="0">
                                          <p:val>
                                            <p:strVal val="#ppt_x"/>
                                          </p:val>
                                        </p:tav>
                                        <p:tav tm="100000">
                                          <p:val>
                                            <p:strVal val="#ppt_x"/>
                                          </p:val>
                                        </p:tav>
                                      </p:tavLst>
                                    </p:anim>
                                    <p:anim calcmode="lin" valueType="num">
                                      <p:cBhvr additive="repl">
                                        <p:cTn id="171"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47">
                                  <p:stCondLst>
                                    <p:cond delay="0"/>
                                  </p:stCondLst>
                                  <p:childTnLst>
                                    <p:set>
                                      <p:cBhvr>
                                        <p:cTn id="175" dur="1" fill="hold">
                                          <p:stCondLst>
                                            <p:cond delay="0"/>
                                          </p:stCondLst>
                                        </p:cTn>
                                        <p:tgtEl>
                                          <p:spTgt spid="239"/>
                                        </p:tgtEl>
                                        <p:attrNameLst>
                                          <p:attrName>style.visibility</p:attrName>
                                        </p:attrNameLst>
                                      </p:cBhvr>
                                      <p:to>
                                        <p:strVal val="visible"/>
                                      </p:to>
                                    </p:set>
                                    <p:animEffect filter="fade" transition="in">
                                      <p:cBhvr additive="repl">
                                        <p:cTn id="176" dur="1000"/>
                                        <p:tgtEl>
                                          <p:spTgt spid="239"/>
                                        </p:tgtEl>
                                      </p:cBhvr>
                                    </p:animEffect>
                                    <p:anim calcmode="lin" valueType="num">
                                      <p:cBhvr additive="repl">
                                        <p:cTn id="177" dur="1000" fill="hold"/>
                                        <p:tgtEl>
                                          <p:spTgt spid="239"/>
                                        </p:tgtEl>
                                        <p:attrNameLst>
                                          <p:attrName>ppt_x</p:attrName>
                                        </p:attrNameLst>
                                      </p:cBhvr>
                                      <p:tavLst>
                                        <p:tav tm="0">
                                          <p:val>
                                            <p:strVal val="#ppt_x"/>
                                          </p:val>
                                        </p:tav>
                                        <p:tav tm="100000">
                                          <p:val>
                                            <p:strVal val="#ppt_x"/>
                                          </p:val>
                                        </p:tav>
                                      </p:tavLst>
                                    </p:anim>
                                    <p:anim calcmode="lin" valueType="num">
                                      <p:cBhvr additive="repl">
                                        <p:cTn id="178"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6" presetSubtype="21">
                                  <p:stCondLst>
                                    <p:cond delay="0"/>
                                  </p:stCondLst>
                                  <p:childTnLst>
                                    <p:set>
                                      <p:cBhvr>
                                        <p:cTn id="182" dur="1" fill="hold">
                                          <p:stCondLst>
                                            <p:cond delay="0"/>
                                          </p:stCondLst>
                                        </p:cTn>
                                        <p:tgtEl>
                                          <p:spTgt spid="241"/>
                                        </p:tgtEl>
                                        <p:attrNameLst>
                                          <p:attrName>style.visibility</p:attrName>
                                        </p:attrNameLst>
                                      </p:cBhvr>
                                      <p:to>
                                        <p:strVal val="visible"/>
                                      </p:to>
                                    </p:set>
                                    <p:animEffect filter="barn(inVertical)" transition="out">
                                      <p:cBhvr additive="repl">
                                        <p:cTn id="183" dur="500"/>
                                        <p:tgtEl>
                                          <p:spTgt spid="241"/>
                                        </p:tgtEl>
                                      </p:cBhvr>
                                    </p:animEffec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6" presetSubtype="37">
                                  <p:stCondLst>
                                    <p:cond delay="0"/>
                                  </p:stCondLst>
                                  <p:childTnLst>
                                    <p:set>
                                      <p:cBhvr>
                                        <p:cTn id="187" dur="1" fill="hold">
                                          <p:stCondLst>
                                            <p:cond delay="0"/>
                                          </p:stCondLst>
                                        </p:cTn>
                                        <p:tgtEl>
                                          <p:spTgt spid="240"/>
                                        </p:tgtEl>
                                        <p:attrNameLst>
                                          <p:attrName>style.visibility</p:attrName>
                                        </p:attrNameLst>
                                      </p:cBhvr>
                                      <p:to>
                                        <p:strVal val="visible"/>
                                      </p:to>
                                    </p:set>
                                    <p:animEffect filter="barn(outVertical)" transition="in">
                                      <p:cBhvr additive="repl">
                                        <p:cTn id="188" dur="500"/>
                                        <p:tgtEl>
                                          <p:spTgt spid="2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The value of a good partner</a:t>
            </a:r>
            <a:endParaRPr/>
          </a:p>
        </p:txBody>
      </p:sp>
      <p:pic>
        <p:nvPicPr>
          <p:cNvPr id="243" name="Picture 4" descr=""/>
          <p:cNvPicPr/>
          <p:nvPr/>
        </p:nvPicPr>
        <p:blipFill>
          <a:blip r:embed="rId1"/>
          <a:stretch/>
        </p:blipFill>
        <p:spPr>
          <a:xfrm>
            <a:off x="457200" y="457200"/>
            <a:ext cx="8229240" cy="5276880"/>
          </a:xfrm>
          <a:prstGeom prst="rect">
            <a:avLst/>
          </a:prstGeom>
          <a:ln>
            <a:noFill/>
          </a:ln>
        </p:spPr>
      </p:pic>
    </p:spTree>
  </p:cSld>
  <p:timing>
    <p:tnLst>
      <p:par>
        <p:cTn id="189" dur="indefinite" restart="never" nodeType="tmRoot">
          <p:childTnLst>
            <p:seq>
              <p:cTn id="190"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I love it when a plan comes together….</a:t>
            </a:r>
            <a:endParaRPr/>
          </a:p>
        </p:txBody>
      </p:sp>
      <p:pic>
        <p:nvPicPr>
          <p:cNvPr id="245" name="Picture 2" descr=""/>
          <p:cNvPicPr/>
          <p:nvPr/>
        </p:nvPicPr>
        <p:blipFill>
          <a:blip r:embed="rId1"/>
          <a:stretch/>
        </p:blipFill>
        <p:spPr>
          <a:xfrm>
            <a:off x="1523880" y="371520"/>
            <a:ext cx="6095520" cy="5190840"/>
          </a:xfrm>
          <a:prstGeom prst="rect">
            <a:avLst/>
          </a:prstGeom>
          <a:ln>
            <a:noFill/>
          </a:ln>
        </p:spPr>
      </p:pic>
    </p:spTree>
  </p:cSld>
  <p:timing>
    <p:tnLst>
      <p:par>
        <p:cTn id="191" dur="indefinite" restart="never" nodeType="tmRoot">
          <p:childTnLst>
            <p:seq>
              <p:cTn id="192"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(stub for ibm maturity workshop</a:t>
            </a:r>
            <a:r>
              <a:rPr lang="en-US" sz="1100" strike="noStrike" cap="all">
                <a:solidFill>
                  <a:srgbClr val="ffffff"/>
                </a:solidFill>
                <a:latin typeface="Calibri"/>
              </a:rPr>
              <a:t>...don’t forget to add cool stuff</a:t>
            </a:r>
            <a:r>
              <a:rPr lang="en-US" strike="noStrike" cap="all">
                <a:solidFill>
                  <a:srgbClr val="ffffff"/>
                </a:solidFill>
                <a:latin typeface="Calibri"/>
              </a:rPr>
              <a:t>)</a:t>
            </a:r>
            <a:endParaRPr/>
          </a:p>
        </p:txBody>
      </p:sp>
      <p:pic>
        <p:nvPicPr>
          <p:cNvPr id="247" name="Picture 6" descr=""/>
          <p:cNvPicPr/>
          <p:nvPr/>
        </p:nvPicPr>
        <p:blipFill>
          <a:blip r:embed="rId1"/>
          <a:stretch/>
        </p:blipFill>
        <p:spPr>
          <a:xfrm>
            <a:off x="714240" y="304920"/>
            <a:ext cx="7819560" cy="5876640"/>
          </a:xfrm>
          <a:prstGeom prst="rect">
            <a:avLst/>
          </a:prstGeom>
          <a:ln>
            <a:noFill/>
          </a:ln>
        </p:spPr>
      </p:pic>
    </p:spTree>
  </p:cSld>
  <p:timing>
    <p:tnLst>
      <p:par>
        <p:cTn id="193" dur="indefinite" restart="never" nodeType="tmRoot">
          <p:childTnLst>
            <p:seq>
              <p:cTn id="194" dur="indefinite" nodeType="mainSeq">
                <p:childTnLst>
                  <p:par>
                    <p:cTn id="195" fill="hold">
                      <p:stCondLst>
                        <p:cond delay="indefinite"/>
                      </p:stCondLst>
                      <p:childTnLst>
                        <p:par>
                          <p:cTn id="196" fill="hold">
                            <p:stCondLst>
                              <p:cond delay="0"/>
                            </p:stCondLst>
                            <p:childTnLst>
                              <p:par>
                                <p:cTn id="197" nodeType="clickEffect" fill="hold" presetClass="entr" presetID="21" presetSubtype="1">
                                  <p:stCondLst>
                                    <p:cond delay="0"/>
                                  </p:stCondLst>
                                  <p:childTnLst>
                                    <p:set>
                                      <p:cBhvr>
                                        <p:cTn id="198" dur="1" fill="hold">
                                          <p:stCondLst>
                                            <p:cond delay="0"/>
                                          </p:stCondLst>
                                        </p:cTn>
                                        <p:tgtEl>
                                          <p:spTgt spid="247"/>
                                        </p:tgtEl>
                                        <p:attrNameLst>
                                          <p:attrName>style.visibility</p:attrName>
                                        </p:attrNameLst>
                                      </p:cBhvr>
                                      <p:to>
                                        <p:strVal val="visible"/>
                                      </p:to>
                                    </p:set>
                                    <p:animEffect filter="wheel(1)" transition="in">
                                      <p:cBhvr additive="repl">
                                        <p:cTn id="199" dur="2000"/>
                                        <p:tgtEl>
                                          <p:spTgt spid="2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CustomShape 1"/>
          <p:cNvSpPr/>
          <p:nvPr/>
        </p:nvSpPr>
        <p:spPr>
          <a:xfrm>
            <a:off x="2787480" y="1905120"/>
            <a:ext cx="3943800" cy="4114440"/>
          </a:xfrm>
          <a:custGeom>
            <a:avLst/>
            <a:gdLst/>
            <a:ahLst/>
            <a:rect l="0" t="0" r="r" b="b"/>
            <a:pathLst>
              <a:path w="2356" h="2430">
                <a:moveTo>
                  <a:pt x="0" y="2429"/>
                </a:moveTo>
                <a:lnTo>
                  <a:pt x="1656" y="327"/>
                </a:lnTo>
                <a:lnTo>
                  <a:pt x="1523" y="225"/>
                </a:lnTo>
                <a:lnTo>
                  <a:pt x="2355" y="0"/>
                </a:lnTo>
                <a:lnTo>
                  <a:pt x="2304" y="765"/>
                </a:lnTo>
                <a:lnTo>
                  <a:pt x="2173" y="678"/>
                </a:lnTo>
                <a:lnTo>
                  <a:pt x="0" y="2429"/>
                </a:lnTo>
              </a:path>
            </a:pathLst>
          </a:custGeom>
          <a:solidFill>
            <a:srgbClr val="ff9933"/>
          </a:solidFill>
          <a:ln>
            <a:noFill/>
          </a:ln>
          <a:effectLst>
            <a:outerShdw algn="ctr" blurRad="44450" dir="5400000" dist="27940">
              <a:srgbClr val="000000">
                <a:alpha val="32000"/>
              </a:srgbClr>
            </a:outerShdw>
          </a:effectLst>
          <a:scene3d>
            <a:camera prst="orthographicFront">
              <a:rot lat="0" lon="0" rev="0"/>
            </a:camera>
            <a:lightRig dir="t" rig="balanced">
              <a:rot lat="0" lon="0" rev="8700000"/>
            </a:lightRig>
          </a:scene3d>
          <a:sp3d>
            <a:bevelT w="190500" h="38100"/>
          </a:sp3d>
        </p:spPr>
        <p:style>
          <a:lnRef idx="0"/>
          <a:fillRef idx="0"/>
          <a:effectRef idx="0"/>
          <a:fontRef idx="minor"/>
        </p:style>
      </p:sp>
      <p:sp>
        <p:nvSpPr>
          <p:cNvPr id="249" name="CustomShape 2"/>
          <p:cNvSpPr/>
          <p:nvPr/>
        </p:nvSpPr>
        <p:spPr>
          <a:xfrm rot="2465400">
            <a:off x="5605200" y="2211840"/>
            <a:ext cx="1293840" cy="576000"/>
          </a:xfrm>
          <a:prstGeom prst="rect">
            <a:avLst/>
          </a:prstGeom>
          <a:noFill/>
          <a:ln>
            <a:noFill/>
          </a:ln>
          <a:effectLst>
            <a:outerShdw algn="ctr" blurRad="44450" dir="5400000" dist="27940">
              <a:srgbClr val="000000">
                <a:alpha val="32000"/>
              </a:srgbClr>
            </a:outerShdw>
          </a:effectLst>
          <a:scene3d>
            <a:camera prst="orthographicFront">
              <a:rot lat="0" lon="0" rev="0"/>
            </a:camera>
            <a:lightRig dir="t" rig="balanced">
              <a:rot lat="0" lon="0" rev="8700000"/>
            </a:lightRig>
          </a:scene3d>
          <a:sp3d>
            <a:bevelT w="190500" h="38100"/>
          </a:sp3d>
        </p:spPr>
        <p:style>
          <a:lnRef idx="0"/>
          <a:fillRef idx="0"/>
          <a:effectRef idx="0"/>
          <a:fontRef idx="minor"/>
        </p:style>
        <p:txBody>
          <a:bodyPr wrap="none" lIns="90000" rIns="90000" tIns="45000" bIns="45000"/>
          <a:p>
            <a:pPr algn="ctr">
              <a:lnSpc>
                <a:spcPct val="100000"/>
              </a:lnSpc>
            </a:pPr>
            <a:r>
              <a:rPr b="1" lang="en-US" sz="1600" strike="noStrike">
                <a:solidFill>
                  <a:srgbClr val="ffffff"/>
                </a:solidFill>
                <a:latin typeface="Arial"/>
                <a:ea typeface="ＭＳ Ｐゴシック"/>
              </a:rPr>
              <a:t>Security</a:t>
            </a:r>
            <a:r>
              <a:rPr b="1" lang="en-US" sz="1600" strike="noStrike">
                <a:solidFill>
                  <a:srgbClr val="ffffff"/>
                </a:solidFill>
                <a:latin typeface="Arial"/>
                <a:ea typeface="ＭＳ Ｐゴシック"/>
              </a:rPr>
              <a:t>
</a:t>
            </a:r>
            <a:r>
              <a:rPr b="1" lang="en-US" sz="1600" strike="noStrike">
                <a:solidFill>
                  <a:srgbClr val="ffffff"/>
                </a:solidFill>
                <a:latin typeface="Arial"/>
                <a:ea typeface="ＭＳ Ｐゴシック"/>
              </a:rPr>
              <a:t>Intelligence</a:t>
            </a:r>
            <a:endParaRPr/>
          </a:p>
        </p:txBody>
      </p:sp>
      <p:sp>
        <p:nvSpPr>
          <p:cNvPr id="250" name="CustomShape 3"/>
          <p:cNvSpPr/>
          <p:nvPr/>
        </p:nvSpPr>
        <p:spPr>
          <a:xfrm>
            <a:off x="228600" y="672480"/>
            <a:ext cx="8222760" cy="1369080"/>
          </a:xfrm>
          <a:prstGeom prst="rect">
            <a:avLst/>
          </a:prstGeom>
          <a:noFill/>
          <a:ln>
            <a:noFill/>
          </a:ln>
        </p:spPr>
        <p:style>
          <a:lnRef idx="0"/>
          <a:fillRef idx="0"/>
          <a:effectRef idx="0"/>
          <a:fontRef idx="minor"/>
        </p:style>
        <p:txBody>
          <a:bodyPr lIns="90000" rIns="90000" tIns="45000" bIns="45000"/>
          <a:p>
            <a:pPr>
              <a:lnSpc>
                <a:spcPct val="100000"/>
              </a:lnSpc>
            </a:pPr>
            <a:r>
              <a:rPr lang="en-US" sz="1400" strike="noStrike">
                <a:solidFill>
                  <a:srgbClr val="000000"/>
                </a:solidFill>
                <a:latin typeface="Arial"/>
                <a:ea typeface="ＭＳ Ｐゴシック"/>
              </a:rPr>
              <a:t>This high-level workshop will assess the security posture of 35 controls across</a:t>
            </a:r>
            <a:r>
              <a:rPr lang="en-US" sz="1400" strike="noStrike">
                <a:solidFill>
                  <a:srgbClr val="ff0000"/>
                </a:solidFill>
                <a:latin typeface="Arial"/>
                <a:ea typeface="ＭＳ Ｐゴシック"/>
              </a:rPr>
              <a:t> </a:t>
            </a:r>
            <a:r>
              <a:rPr lang="en-US" sz="1400" strike="noStrike">
                <a:solidFill>
                  <a:srgbClr val="000000"/>
                </a:solidFill>
                <a:latin typeface="Arial"/>
                <a:ea typeface="ＭＳ Ｐゴシック"/>
              </a:rPr>
              <a:t>five domains: </a:t>
            </a:r>
            <a:r>
              <a:rPr b="1" lang="en-US" sz="1400" strike="noStrike">
                <a:solidFill>
                  <a:srgbClr val="000000"/>
                </a:solidFill>
                <a:latin typeface="Arial"/>
                <a:ea typeface="ＭＳ Ｐゴシック"/>
              </a:rPr>
              <a:t>Security Analytics and GRC, People, Data, Application, Infrastructure.</a:t>
            </a:r>
            <a:endParaRPr/>
          </a:p>
          <a:p>
            <a:pPr>
              <a:lnSpc>
                <a:spcPct val="100000"/>
              </a:lnSpc>
            </a:pPr>
            <a:endParaRPr/>
          </a:p>
          <a:p>
            <a:pPr>
              <a:lnSpc>
                <a:spcPct val="100000"/>
              </a:lnSpc>
            </a:pPr>
            <a:r>
              <a:rPr lang="en-US" sz="1400" strike="noStrike">
                <a:solidFill>
                  <a:srgbClr val="000000"/>
                </a:solidFill>
                <a:latin typeface="Arial"/>
                <a:ea typeface="ＭＳ Ｐゴシック"/>
              </a:rPr>
              <a:t>IBM recognizes that all organizations are somewhere on a security continuum ranging from “basic” to “optimized”.  The ESMW utilizes IBM methods, tools and intellectual capital to assess enterprises in the context of a Security Capability Model.</a:t>
            </a:r>
            <a:endParaRPr/>
          </a:p>
        </p:txBody>
      </p:sp>
      <p:sp>
        <p:nvSpPr>
          <p:cNvPr id="251" name="CustomShape 4"/>
          <p:cNvSpPr/>
          <p:nvPr/>
        </p:nvSpPr>
        <p:spPr>
          <a:xfrm>
            <a:off x="3111480" y="2739960"/>
            <a:ext cx="2814120" cy="2695320"/>
          </a:xfrm>
          <a:prstGeom prst="roundRect">
            <a:avLst>
              <a:gd name="adj" fmla="val 12989"/>
            </a:avLst>
          </a:prstGeom>
          <a:solidFill>
            <a:schemeClr val="bg1"/>
          </a:solidFill>
          <a:ln>
            <a:noFill/>
          </a:ln>
        </p:spPr>
        <p:style>
          <a:lnRef idx="0"/>
          <a:fillRef idx="0"/>
          <a:effectRef idx="0"/>
          <a:fontRef idx="minor"/>
        </p:style>
      </p:sp>
      <p:sp>
        <p:nvSpPr>
          <p:cNvPr id="252" name="CustomShape 5"/>
          <p:cNvSpPr/>
          <p:nvPr/>
        </p:nvSpPr>
        <p:spPr>
          <a:xfrm>
            <a:off x="2705040" y="2362320"/>
            <a:ext cx="3580920" cy="3580920"/>
          </a:xfrm>
          <a:prstGeom prst="quadArrow">
            <a:avLst>
              <a:gd name="adj1" fmla="val 2000"/>
              <a:gd name="adj2" fmla="val 4000"/>
              <a:gd name="adj3" fmla="val 5000"/>
            </a:avLst>
          </a:prstGeom>
          <a:solidFill>
            <a:schemeClr val="bg1">
              <a:lumMod val="65000"/>
            </a:schemeClr>
          </a:solidFill>
          <a:ln>
            <a:noFill/>
          </a:ln>
        </p:spPr>
        <p:style>
          <a:lnRef idx="0"/>
          <a:fillRef idx="0"/>
          <a:effectRef idx="0"/>
          <a:fontRef idx="minor"/>
        </p:style>
      </p:sp>
      <p:sp>
        <p:nvSpPr>
          <p:cNvPr id="253" name="CustomShape 6"/>
          <p:cNvSpPr/>
          <p:nvPr/>
        </p:nvSpPr>
        <p:spPr>
          <a:xfrm>
            <a:off x="2937960" y="2594880"/>
            <a:ext cx="1432080" cy="1432080"/>
          </a:xfrm>
          <a:prstGeom prst="roundRect">
            <a:avLst>
              <a:gd name="adj" fmla="val 16667"/>
            </a:avLst>
          </a:prstGeom>
          <a:solidFill>
            <a:srgbClr val="0099cc"/>
          </a:solidFill>
          <a:ln>
            <a:solidFill>
              <a:schemeClr val="lt1">
                <a:hueOff val="0"/>
                <a:satOff val="0"/>
                <a:lumOff val="0"/>
                <a:alphaOff val="0"/>
              </a:schemeClr>
            </a:solidFill>
            <a:round/>
          </a:ln>
        </p:spPr>
        <p:style>
          <a:lnRef idx="2"/>
          <a:fillRef idx="0"/>
          <a:effectRef idx="0"/>
          <a:fontRef idx="minor"/>
        </p:style>
      </p:sp>
      <p:sp>
        <p:nvSpPr>
          <p:cNvPr id="254" name="CustomShape 7"/>
          <p:cNvSpPr/>
          <p:nvPr/>
        </p:nvSpPr>
        <p:spPr>
          <a:xfrm>
            <a:off x="4621320" y="2666880"/>
            <a:ext cx="1432080" cy="1432080"/>
          </a:xfrm>
          <a:prstGeom prst="roundRect">
            <a:avLst>
              <a:gd name="adj" fmla="val 16667"/>
            </a:avLst>
          </a:prstGeom>
          <a:solidFill>
            <a:srgbClr val="0099cc"/>
          </a:solidFill>
          <a:ln>
            <a:solidFill>
              <a:schemeClr val="lt1">
                <a:hueOff val="0"/>
                <a:satOff val="0"/>
                <a:lumOff val="0"/>
                <a:alphaOff val="0"/>
              </a:schemeClr>
            </a:solidFill>
            <a:round/>
          </a:ln>
        </p:spPr>
        <p:style>
          <a:lnRef idx="2"/>
          <a:fillRef idx="0"/>
          <a:effectRef idx="0"/>
          <a:fontRef idx="minor"/>
        </p:style>
      </p:sp>
      <p:sp>
        <p:nvSpPr>
          <p:cNvPr id="255" name="CustomShape 8"/>
          <p:cNvSpPr/>
          <p:nvPr/>
        </p:nvSpPr>
        <p:spPr>
          <a:xfrm>
            <a:off x="2937960" y="4278240"/>
            <a:ext cx="1432080" cy="1432080"/>
          </a:xfrm>
          <a:prstGeom prst="roundRect">
            <a:avLst>
              <a:gd name="adj" fmla="val 16667"/>
            </a:avLst>
          </a:prstGeom>
          <a:solidFill>
            <a:srgbClr val="0099cc"/>
          </a:solidFill>
          <a:ln>
            <a:solidFill>
              <a:schemeClr val="lt1">
                <a:hueOff val="0"/>
                <a:satOff val="0"/>
                <a:lumOff val="0"/>
                <a:alphaOff val="0"/>
              </a:schemeClr>
            </a:solidFill>
            <a:round/>
          </a:ln>
        </p:spPr>
        <p:style>
          <a:lnRef idx="2"/>
          <a:fillRef idx="0"/>
          <a:effectRef idx="0"/>
          <a:fontRef idx="minor"/>
        </p:style>
      </p:sp>
      <p:sp>
        <p:nvSpPr>
          <p:cNvPr id="256" name="CustomShape 9"/>
          <p:cNvSpPr/>
          <p:nvPr/>
        </p:nvSpPr>
        <p:spPr>
          <a:xfrm>
            <a:off x="4621320" y="4278240"/>
            <a:ext cx="1432080" cy="1432080"/>
          </a:xfrm>
          <a:prstGeom prst="roundRect">
            <a:avLst>
              <a:gd name="adj" fmla="val 16667"/>
            </a:avLst>
          </a:prstGeom>
          <a:solidFill>
            <a:srgbClr val="0099cc"/>
          </a:solidFill>
          <a:ln>
            <a:solidFill>
              <a:schemeClr val="lt1">
                <a:hueOff val="0"/>
                <a:satOff val="0"/>
                <a:lumOff val="0"/>
                <a:alphaOff val="0"/>
              </a:schemeClr>
            </a:solidFill>
            <a:round/>
          </a:ln>
        </p:spPr>
        <p:style>
          <a:lnRef idx="2"/>
          <a:fillRef idx="0"/>
          <a:effectRef idx="0"/>
          <a:fontRef idx="minor"/>
        </p:style>
      </p:sp>
      <p:sp>
        <p:nvSpPr>
          <p:cNvPr id="257" name="CustomShape 10"/>
          <p:cNvSpPr/>
          <p:nvPr/>
        </p:nvSpPr>
        <p:spPr>
          <a:xfrm rot="2740800">
            <a:off x="2913120" y="4506840"/>
            <a:ext cx="1434600" cy="806040"/>
          </a:xfrm>
          <a:prstGeom prst="ellipse">
            <a:avLst/>
          </a:prstGeom>
          <a:solidFill>
            <a:schemeClr val="bg1"/>
          </a:solidFill>
          <a:ln>
            <a:noFill/>
          </a:ln>
        </p:spPr>
        <p:style>
          <a:lnRef idx="0"/>
          <a:fillRef idx="0"/>
          <a:effectRef idx="0"/>
          <a:fontRef idx="minor"/>
        </p:style>
      </p:sp>
      <p:sp>
        <p:nvSpPr>
          <p:cNvPr id="258" name="CustomShape 11"/>
          <p:cNvSpPr/>
          <p:nvPr/>
        </p:nvSpPr>
        <p:spPr>
          <a:xfrm rot="2740800">
            <a:off x="2678400" y="3720960"/>
            <a:ext cx="3526920" cy="875880"/>
          </a:xfrm>
          <a:prstGeom prst="ellipse">
            <a:avLst/>
          </a:prstGeom>
          <a:solidFill>
            <a:schemeClr val="bg1"/>
          </a:solidFill>
          <a:ln>
            <a:noFill/>
          </a:ln>
        </p:spPr>
        <p:style>
          <a:lnRef idx="0"/>
          <a:fillRef idx="0"/>
          <a:effectRef idx="0"/>
          <a:fontRef idx="minor"/>
        </p:style>
        <p:txBody>
          <a:bodyPr lIns="0" rIns="0" tIns="0" bIns="0" anchor="ctr" anchorCtr="1"/>
          <a:p>
            <a:pPr algn="ctr">
              <a:lnSpc>
                <a:spcPct val="100000"/>
              </a:lnSpc>
            </a:pPr>
            <a:r>
              <a:rPr lang="en-US" strike="noStrike">
                <a:solidFill>
                  <a:srgbClr val="000000"/>
                </a:solidFill>
                <a:latin typeface="Calibri"/>
              </a:rPr>
              <a:t>Proficient</a:t>
            </a:r>
            <a:endParaRPr/>
          </a:p>
        </p:txBody>
      </p:sp>
      <p:sp>
        <p:nvSpPr>
          <p:cNvPr id="259" name="Line 12"/>
          <p:cNvSpPr/>
          <p:nvPr/>
        </p:nvSpPr>
        <p:spPr>
          <a:xfrm>
            <a:off x="2354040" y="4182840"/>
            <a:ext cx="3924360" cy="582480"/>
          </a:xfrm>
          <a:prstGeom prst="line">
            <a:avLst/>
          </a:prstGeom>
          <a:ln>
            <a:noFill/>
          </a:ln>
        </p:spPr>
      </p:sp>
      <p:sp>
        <p:nvSpPr>
          <p:cNvPr id="260" name="Line 13"/>
          <p:cNvSpPr/>
          <p:nvPr/>
        </p:nvSpPr>
        <p:spPr>
          <a:xfrm>
            <a:off x="2365200" y="4152600"/>
            <a:ext cx="3821040" cy="568440"/>
          </a:xfrm>
          <a:prstGeom prst="line">
            <a:avLst/>
          </a:prstGeom>
          <a:ln>
            <a:noFill/>
          </a:ln>
        </p:spPr>
      </p:sp>
      <p:sp>
        <p:nvSpPr>
          <p:cNvPr id="261" name="Line 14"/>
          <p:cNvSpPr/>
          <p:nvPr/>
        </p:nvSpPr>
        <p:spPr>
          <a:xfrm>
            <a:off x="2454120" y="4024080"/>
            <a:ext cx="3821040" cy="568440"/>
          </a:xfrm>
          <a:prstGeom prst="line">
            <a:avLst/>
          </a:prstGeom>
          <a:ln>
            <a:noFill/>
          </a:ln>
        </p:spPr>
      </p:sp>
      <p:sp>
        <p:nvSpPr>
          <p:cNvPr id="262" name="Line 15"/>
          <p:cNvSpPr/>
          <p:nvPr/>
        </p:nvSpPr>
        <p:spPr>
          <a:xfrm>
            <a:off x="2379600" y="4182840"/>
            <a:ext cx="3924360" cy="582480"/>
          </a:xfrm>
          <a:prstGeom prst="line">
            <a:avLst/>
          </a:prstGeom>
          <a:ln>
            <a:noFill/>
          </a:ln>
        </p:spPr>
      </p:sp>
      <p:sp>
        <p:nvSpPr>
          <p:cNvPr id="263" name="Line 16"/>
          <p:cNvSpPr/>
          <p:nvPr/>
        </p:nvSpPr>
        <p:spPr>
          <a:xfrm>
            <a:off x="2390760" y="4152600"/>
            <a:ext cx="3821040" cy="568440"/>
          </a:xfrm>
          <a:prstGeom prst="line">
            <a:avLst/>
          </a:prstGeom>
          <a:ln>
            <a:noFill/>
          </a:ln>
        </p:spPr>
      </p:sp>
      <p:sp>
        <p:nvSpPr>
          <p:cNvPr id="264" name="CustomShape 17"/>
          <p:cNvSpPr/>
          <p:nvPr/>
        </p:nvSpPr>
        <p:spPr>
          <a:xfrm>
            <a:off x="5072040" y="5665680"/>
            <a:ext cx="1217160" cy="3034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trike="noStrike">
                <a:solidFill>
                  <a:srgbClr val="000000"/>
                </a:solidFill>
                <a:latin typeface="Calibri"/>
              </a:rPr>
              <a:t>Proactive</a:t>
            </a:r>
            <a:endParaRPr/>
          </a:p>
        </p:txBody>
      </p:sp>
      <p:sp>
        <p:nvSpPr>
          <p:cNvPr id="265" name="CustomShape 18"/>
          <p:cNvSpPr/>
          <p:nvPr/>
        </p:nvSpPr>
        <p:spPr>
          <a:xfrm rot="16200000">
            <a:off x="2133000" y="2869560"/>
            <a:ext cx="1263240" cy="3034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trike="noStrike">
                <a:solidFill>
                  <a:srgbClr val="000000"/>
                </a:solidFill>
                <a:latin typeface="Calibri"/>
              </a:rPr>
              <a:t>Automated</a:t>
            </a:r>
            <a:endParaRPr/>
          </a:p>
        </p:txBody>
      </p:sp>
      <p:sp>
        <p:nvSpPr>
          <p:cNvPr id="266" name="CustomShape 19"/>
          <p:cNvSpPr/>
          <p:nvPr/>
        </p:nvSpPr>
        <p:spPr>
          <a:xfrm rot="16200000">
            <a:off x="2269800" y="4853880"/>
            <a:ext cx="983880" cy="3034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trike="noStrike">
                <a:solidFill>
                  <a:srgbClr val="000000"/>
                </a:solidFill>
                <a:latin typeface="Calibri"/>
              </a:rPr>
              <a:t>Manual</a:t>
            </a:r>
            <a:endParaRPr/>
          </a:p>
        </p:txBody>
      </p:sp>
      <p:sp>
        <p:nvSpPr>
          <p:cNvPr id="267" name="CustomShape 20"/>
          <p:cNvSpPr/>
          <p:nvPr/>
        </p:nvSpPr>
        <p:spPr>
          <a:xfrm>
            <a:off x="3227400" y="5665680"/>
            <a:ext cx="1058400" cy="3034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trike="noStrike">
                <a:solidFill>
                  <a:srgbClr val="000000"/>
                </a:solidFill>
                <a:latin typeface="Calibri"/>
              </a:rPr>
              <a:t>Reactive</a:t>
            </a:r>
            <a:endParaRPr/>
          </a:p>
        </p:txBody>
      </p:sp>
      <p:sp>
        <p:nvSpPr>
          <p:cNvPr id="268" name="Line 21"/>
          <p:cNvSpPr/>
          <p:nvPr/>
        </p:nvSpPr>
        <p:spPr>
          <a:xfrm>
            <a:off x="2479320" y="4024080"/>
            <a:ext cx="3821400" cy="568440"/>
          </a:xfrm>
          <a:prstGeom prst="line">
            <a:avLst/>
          </a:prstGeom>
          <a:ln>
            <a:noFill/>
          </a:ln>
        </p:spPr>
      </p:sp>
      <p:sp>
        <p:nvSpPr>
          <p:cNvPr id="269" name="CustomShape 22"/>
          <p:cNvSpPr/>
          <p:nvPr/>
        </p:nvSpPr>
        <p:spPr>
          <a:xfrm rot="2740800">
            <a:off x="2516400" y="3646080"/>
            <a:ext cx="4035240" cy="1063440"/>
          </a:xfrm>
          <a:prstGeom prst="ellipse">
            <a:avLst/>
          </a:prstGeom>
          <a:solidFill>
            <a:schemeClr val="bg1">
              <a:lumMod val="75000"/>
            </a:schemeClr>
          </a:solidFill>
          <a:ln>
            <a:noFill/>
          </a:ln>
        </p:spPr>
        <p:style>
          <a:lnRef idx="0"/>
          <a:fillRef idx="0"/>
          <a:effectRef idx="0"/>
          <a:fontRef idx="minor"/>
        </p:style>
        <p:txBody>
          <a:bodyPr lIns="0" rIns="0" tIns="0" bIns="0" anchor="ctr" anchorCtr="1"/>
          <a:p>
            <a:pPr algn="ctr">
              <a:lnSpc>
                <a:spcPct val="100000"/>
              </a:lnSpc>
            </a:pPr>
            <a:r>
              <a:rPr lang="en-US" strike="noStrike">
                <a:solidFill>
                  <a:srgbClr val="000000"/>
                </a:solidFill>
                <a:latin typeface="Calibri"/>
              </a:rPr>
              <a:t>Proficient</a:t>
            </a:r>
            <a:endParaRPr/>
          </a:p>
        </p:txBody>
      </p:sp>
      <p:sp>
        <p:nvSpPr>
          <p:cNvPr id="270" name="CustomShape 23"/>
          <p:cNvSpPr/>
          <p:nvPr/>
        </p:nvSpPr>
        <p:spPr>
          <a:xfrm rot="2740800">
            <a:off x="2913120" y="4506840"/>
            <a:ext cx="1434600" cy="806040"/>
          </a:xfrm>
          <a:prstGeom prst="ellipse">
            <a:avLst/>
          </a:prstGeom>
          <a:solidFill>
            <a:schemeClr val="bg1">
              <a:lumMod val="85000"/>
            </a:schemeClr>
          </a:solidFill>
          <a:ln>
            <a:noFill/>
          </a:ln>
        </p:spPr>
        <p:style>
          <a:lnRef idx="0"/>
          <a:fillRef idx="0"/>
          <a:effectRef idx="0"/>
          <a:fontRef idx="minor"/>
        </p:style>
        <p:txBody>
          <a:bodyPr lIns="0" rIns="0" tIns="0" bIns="0" anchor="ctr" anchorCtr="1"/>
          <a:p>
            <a:pPr algn="ctr">
              <a:lnSpc>
                <a:spcPct val="100000"/>
              </a:lnSpc>
            </a:pPr>
            <a:r>
              <a:rPr lang="en-US" strike="noStrike">
                <a:solidFill>
                  <a:srgbClr val="000000"/>
                </a:solidFill>
                <a:latin typeface="Calibri"/>
              </a:rPr>
              <a:t>Basic</a:t>
            </a:r>
            <a:endParaRPr/>
          </a:p>
        </p:txBody>
      </p:sp>
      <p:sp>
        <p:nvSpPr>
          <p:cNvPr id="271" name="CustomShape 24"/>
          <p:cNvSpPr/>
          <p:nvPr/>
        </p:nvSpPr>
        <p:spPr>
          <a:xfrm rot="2740800">
            <a:off x="4347720" y="2894400"/>
            <a:ext cx="2015640" cy="740880"/>
          </a:xfrm>
          <a:prstGeom prst="ellipse">
            <a:avLst/>
          </a:prstGeom>
          <a:solidFill>
            <a:schemeClr val="bg1">
              <a:lumMod val="50000"/>
            </a:schemeClr>
          </a:solidFill>
          <a:ln>
            <a:noFill/>
          </a:ln>
        </p:spPr>
        <p:style>
          <a:lnRef idx="0"/>
          <a:fillRef idx="0"/>
          <a:effectRef idx="0"/>
          <a:fontRef idx="minor"/>
        </p:style>
        <p:txBody>
          <a:bodyPr lIns="0" rIns="0" tIns="0" bIns="0" anchor="ctr" anchorCtr="1"/>
          <a:p>
            <a:pPr algn="ctr">
              <a:lnSpc>
                <a:spcPct val="100000"/>
              </a:lnSpc>
            </a:pPr>
            <a:r>
              <a:rPr lang="en-US" strike="noStrike">
                <a:solidFill>
                  <a:srgbClr val="ffffff"/>
                </a:solidFill>
                <a:latin typeface="Calibri"/>
              </a:rPr>
              <a:t>Optimized</a:t>
            </a:r>
            <a:endParaRPr/>
          </a:p>
        </p:txBody>
      </p:sp>
      <p:sp>
        <p:nvSpPr>
          <p:cNvPr id="272" name="Line 25"/>
          <p:cNvSpPr/>
          <p:nvPr/>
        </p:nvSpPr>
        <p:spPr>
          <a:xfrm>
            <a:off x="2430360" y="4322520"/>
            <a:ext cx="3924360" cy="582840"/>
          </a:xfrm>
          <a:prstGeom prst="line">
            <a:avLst/>
          </a:prstGeom>
          <a:ln>
            <a:noFill/>
          </a:ln>
        </p:spPr>
      </p:sp>
      <p:sp>
        <p:nvSpPr>
          <p:cNvPr id="273" name="Line 26"/>
          <p:cNvSpPr/>
          <p:nvPr/>
        </p:nvSpPr>
        <p:spPr>
          <a:xfrm>
            <a:off x="2438280" y="4292280"/>
            <a:ext cx="3821040" cy="568440"/>
          </a:xfrm>
          <a:prstGeom prst="line">
            <a:avLst/>
          </a:prstGeom>
          <a:ln>
            <a:noFill/>
          </a:ln>
        </p:spPr>
      </p:sp>
      <p:sp>
        <p:nvSpPr>
          <p:cNvPr id="274" name="CustomShape 27"/>
          <p:cNvSpPr/>
          <p:nvPr/>
        </p:nvSpPr>
        <p:spPr>
          <a:xfrm>
            <a:off x="7008840" y="3200400"/>
            <a:ext cx="1601280" cy="1521720"/>
          </a:xfrm>
          <a:prstGeom prst="accentCallout1">
            <a:avLst>
              <a:gd name="adj1" fmla="val 7199"/>
              <a:gd name="adj2" fmla="val -4056"/>
              <a:gd name="adj3" fmla="val 18634"/>
              <a:gd name="adj4" fmla="val -77481"/>
            </a:avLst>
          </a:prstGeom>
          <a:noFill/>
          <a:ln w="6480">
            <a:solidFill>
              <a:schemeClr val="tx1"/>
            </a:solidFill>
            <a:miter/>
          </a:ln>
        </p:spPr>
        <p:style>
          <a:lnRef idx="0"/>
          <a:fillRef idx="0"/>
          <a:effectRef idx="0"/>
          <a:fontRef idx="minor"/>
        </p:style>
        <p:txBody>
          <a:bodyPr lIns="0" rIns="90000" tIns="45000" bIns="45000"/>
          <a:p>
            <a:pPr>
              <a:lnSpc>
                <a:spcPct val="100000"/>
              </a:lnSpc>
            </a:pPr>
            <a:r>
              <a:rPr b="1" lang="en-US" sz="1600" strike="noStrike">
                <a:solidFill>
                  <a:srgbClr val="808080"/>
                </a:solidFill>
                <a:latin typeface="Calibri"/>
              </a:rPr>
              <a:t>Optimized</a:t>
            </a:r>
            <a:r>
              <a:rPr b="1" lang="en-US" sz="1400" strike="noStrike">
                <a:solidFill>
                  <a:srgbClr val="00cc00"/>
                </a:solidFill>
                <a:latin typeface="Calibri"/>
              </a:rPr>
              <a:t>
</a:t>
            </a:r>
            <a:r>
              <a:rPr lang="en-US" sz="1300" strike="noStrike">
                <a:solidFill>
                  <a:srgbClr val="000000"/>
                </a:solidFill>
                <a:latin typeface="Calibri"/>
              </a:rPr>
              <a:t>Organizations use </a:t>
            </a:r>
            <a:r>
              <a:rPr b="1" i="1" lang="en-US" sz="1300" strike="noStrike">
                <a:solidFill>
                  <a:srgbClr val="000000"/>
                </a:solidFill>
                <a:latin typeface="Calibri"/>
              </a:rPr>
              <a:t>predictive and automated</a:t>
            </a:r>
            <a:r>
              <a:rPr lang="en-US" sz="1300" strike="noStrike">
                <a:solidFill>
                  <a:srgbClr val="000000"/>
                </a:solidFill>
                <a:latin typeface="Calibri"/>
              </a:rPr>
              <a:t> security analytics to drive toward </a:t>
            </a:r>
            <a:r>
              <a:rPr b="1" i="1" lang="en-US" sz="1300" strike="noStrike">
                <a:solidFill>
                  <a:srgbClr val="000000"/>
                </a:solidFill>
                <a:latin typeface="Calibri"/>
              </a:rPr>
              <a:t>security intelligence</a:t>
            </a:r>
            <a:endParaRPr/>
          </a:p>
        </p:txBody>
      </p:sp>
      <p:sp>
        <p:nvSpPr>
          <p:cNvPr id="275" name="CustomShape 28"/>
          <p:cNvSpPr/>
          <p:nvPr/>
        </p:nvSpPr>
        <p:spPr>
          <a:xfrm>
            <a:off x="7051680" y="4929120"/>
            <a:ext cx="1493640" cy="927720"/>
          </a:xfrm>
          <a:prstGeom prst="accentCallout1">
            <a:avLst>
              <a:gd name="adj1" fmla="val 9755"/>
              <a:gd name="adj2" fmla="val -4347"/>
              <a:gd name="adj3" fmla="val -44037"/>
              <a:gd name="adj4" fmla="val -80255"/>
            </a:avLst>
          </a:prstGeom>
          <a:noFill/>
          <a:ln w="6480">
            <a:solidFill>
              <a:schemeClr val="tx1"/>
            </a:solidFill>
            <a:miter/>
          </a:ln>
        </p:spPr>
        <p:style>
          <a:lnRef idx="0"/>
          <a:fillRef idx="0"/>
          <a:effectRef idx="0"/>
          <a:fontRef idx="minor"/>
        </p:style>
        <p:txBody>
          <a:bodyPr lIns="0" rIns="90000" tIns="45000" bIns="45000"/>
          <a:p>
            <a:pPr>
              <a:lnSpc>
                <a:spcPct val="100000"/>
              </a:lnSpc>
            </a:pPr>
            <a:r>
              <a:rPr b="1" lang="en-US" sz="1600" strike="noStrike">
                <a:solidFill>
                  <a:srgbClr val="7f7f7f"/>
                </a:solidFill>
                <a:latin typeface="Calibri"/>
              </a:rPr>
              <a:t>Proficient</a:t>
            </a:r>
            <a:r>
              <a:rPr b="1" lang="en-US" sz="1600" strike="noStrike">
                <a:solidFill>
                  <a:srgbClr val="7f7f7f"/>
                </a:solidFill>
                <a:latin typeface="Calibri"/>
              </a:rPr>
              <a:t>
</a:t>
            </a:r>
            <a:r>
              <a:rPr lang="en-US" sz="1300" strike="noStrike">
                <a:solidFill>
                  <a:srgbClr val="000000"/>
                </a:solidFill>
                <a:latin typeface="Calibri"/>
              </a:rPr>
              <a:t>Security is layered into the </a:t>
            </a:r>
            <a:r>
              <a:rPr b="1" i="1" lang="en-US" sz="1300" strike="noStrike">
                <a:solidFill>
                  <a:srgbClr val="000000"/>
                </a:solidFill>
                <a:latin typeface="Calibri"/>
              </a:rPr>
              <a:t>IT fabric </a:t>
            </a:r>
            <a:r>
              <a:rPr lang="en-US" sz="1300" strike="noStrike">
                <a:solidFill>
                  <a:srgbClr val="000000"/>
                </a:solidFill>
                <a:latin typeface="Calibri"/>
              </a:rPr>
              <a:t>and </a:t>
            </a:r>
            <a:r>
              <a:rPr b="1" i="1" lang="en-US" sz="1300" strike="noStrike">
                <a:solidFill>
                  <a:srgbClr val="000000"/>
                </a:solidFill>
                <a:latin typeface="Calibri"/>
              </a:rPr>
              <a:t>business operations</a:t>
            </a:r>
            <a:endParaRPr/>
          </a:p>
        </p:txBody>
      </p:sp>
      <p:sp>
        <p:nvSpPr>
          <p:cNvPr id="276" name="CustomShape 29"/>
          <p:cNvSpPr/>
          <p:nvPr/>
        </p:nvSpPr>
        <p:spPr>
          <a:xfrm>
            <a:off x="609480" y="4608360"/>
            <a:ext cx="1638000" cy="1521720"/>
          </a:xfrm>
          <a:prstGeom prst="accentCallout1">
            <a:avLst>
              <a:gd name="adj1" fmla="val 7213"/>
              <a:gd name="adj2" fmla="val 103963"/>
              <a:gd name="adj3" fmla="val 15130"/>
              <a:gd name="adj4" fmla="val 133361"/>
            </a:avLst>
          </a:prstGeom>
          <a:noFill/>
          <a:ln w="3240">
            <a:solidFill>
              <a:schemeClr val="tx1"/>
            </a:solidFill>
            <a:miter/>
          </a:ln>
        </p:spPr>
        <p:style>
          <a:lnRef idx="0"/>
          <a:fillRef idx="0"/>
          <a:effectRef idx="0"/>
          <a:fontRef idx="minor"/>
        </p:style>
        <p:txBody>
          <a:bodyPr lIns="90000" rIns="90000" tIns="45000" bIns="45000"/>
          <a:p>
            <a:pPr algn="r">
              <a:lnSpc>
                <a:spcPct val="100000"/>
              </a:lnSpc>
            </a:pPr>
            <a:r>
              <a:rPr b="1" lang="en-US" sz="1600" strike="noStrike">
                <a:solidFill>
                  <a:srgbClr val="808080"/>
                </a:solidFill>
                <a:latin typeface="Calibri"/>
              </a:rPr>
              <a:t>Basic</a:t>
            </a:r>
            <a:r>
              <a:rPr b="1" lang="en-US" sz="1400" strike="noStrike">
                <a:solidFill>
                  <a:srgbClr val="808080"/>
                </a:solidFill>
                <a:latin typeface="Calibri"/>
              </a:rPr>
              <a:t>
</a:t>
            </a:r>
            <a:r>
              <a:rPr lang="en-US" sz="1300" strike="noStrike">
                <a:solidFill>
                  <a:srgbClr val="000000"/>
                </a:solidFill>
                <a:latin typeface="Calibri"/>
              </a:rPr>
              <a:t>Organizations </a:t>
            </a:r>
            <a:endParaRPr/>
          </a:p>
          <a:p>
            <a:pPr algn="r">
              <a:lnSpc>
                <a:spcPct val="100000"/>
              </a:lnSpc>
            </a:pPr>
            <a:r>
              <a:rPr lang="en-US" sz="1300" strike="noStrike">
                <a:solidFill>
                  <a:srgbClr val="000000"/>
                </a:solidFill>
                <a:latin typeface="Calibri"/>
              </a:rPr>
              <a:t>employ </a:t>
            </a:r>
            <a:r>
              <a:rPr b="1" i="1" lang="en-US" sz="1300" strike="noStrike">
                <a:solidFill>
                  <a:srgbClr val="000000"/>
                </a:solidFill>
                <a:latin typeface="Calibri"/>
              </a:rPr>
              <a:t>perimeter protection</a:t>
            </a:r>
            <a:r>
              <a:rPr lang="en-US" sz="1300" strike="noStrike">
                <a:solidFill>
                  <a:srgbClr val="000000"/>
                </a:solidFill>
                <a:latin typeface="Calibri"/>
              </a:rPr>
              <a:t>, which regulates access and feeds manual reporting</a:t>
            </a:r>
            <a:endParaRPr/>
          </a:p>
        </p:txBody>
      </p:sp>
      <p:sp>
        <p:nvSpPr>
          <p:cNvPr id="277" name="CustomShape 30"/>
          <p:cNvSpPr/>
          <p:nvPr/>
        </p:nvSpPr>
        <p:spPr>
          <a:xfrm>
            <a:off x="244440" y="228600"/>
            <a:ext cx="432468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trike="noStrike">
                <a:solidFill>
                  <a:srgbClr val="0070c0"/>
                </a:solidFill>
                <a:latin typeface="Calibri"/>
              </a:rPr>
              <a:t>IBM Enterprise Security Maturity Workshop</a:t>
            </a:r>
            <a:endParaRPr/>
          </a:p>
        </p:txBody>
      </p:sp>
    </p:spTree>
  </p:cSld>
  <p:timing>
    <p:tnLst>
      <p:par>
        <p:cTn id="200" dur="indefinite" restart="never" nodeType="tmRoot">
          <p:childTnLst>
            <p:seq>
              <p:cTn id="201"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8" name="Picture 2" descr=""/>
          <p:cNvPicPr/>
          <p:nvPr/>
        </p:nvPicPr>
        <p:blipFill>
          <a:blip r:embed="rId1"/>
          <a:stretch/>
        </p:blipFill>
        <p:spPr>
          <a:xfrm>
            <a:off x="5638680" y="1265760"/>
            <a:ext cx="2971440" cy="3610800"/>
          </a:xfrm>
          <a:prstGeom prst="rect">
            <a:avLst/>
          </a:prstGeom>
          <a:ln>
            <a:noFill/>
          </a:ln>
        </p:spPr>
      </p:pic>
      <p:sp>
        <p:nvSpPr>
          <p:cNvPr id="279" name="TextShape 1"/>
          <p:cNvSpPr txBox="1"/>
          <p:nvPr/>
        </p:nvSpPr>
        <p:spPr>
          <a:xfrm>
            <a:off x="76320" y="1219320"/>
            <a:ext cx="5638320" cy="4266720"/>
          </a:xfrm>
          <a:prstGeom prst="rect">
            <a:avLst/>
          </a:prstGeom>
          <a:noFill/>
          <a:ln>
            <a:noFill/>
          </a:ln>
        </p:spPr>
        <p:txBody>
          <a:bodyPr lIns="90000" rIns="90000" tIns="45000" bIns="45000"/>
          <a:p>
            <a:pPr>
              <a:lnSpc>
                <a:spcPct val="100000"/>
              </a:lnSpc>
            </a:pPr>
            <a:r>
              <a:rPr b="1" lang="en-US" sz="1400" strike="noStrike">
                <a:solidFill>
                  <a:srgbClr val="000000"/>
                </a:solidFill>
                <a:latin typeface="Calibri"/>
              </a:rPr>
              <a:t>The IBM ESMW helps clients determine their “security maturity”:</a:t>
            </a:r>
            <a:endParaRPr/>
          </a:p>
          <a:p>
            <a:pPr>
              <a:lnSpc>
                <a:spcPct val="100000"/>
              </a:lnSpc>
            </a:pPr>
            <a:endParaRPr/>
          </a:p>
          <a:p>
            <a:r>
              <a:rPr lang="en-US" sz="1400" strike="noStrike">
                <a:solidFill>
                  <a:srgbClr val="000000"/>
                </a:solidFill>
                <a:latin typeface="Calibri"/>
              </a:rPr>
              <a:t>1 day workshop addresses end-to-end Enterprise Security at a high level</a:t>
            </a:r>
            <a:endParaRPr/>
          </a:p>
          <a:p>
            <a:r>
              <a:rPr lang="en-US" sz="1400" strike="noStrike">
                <a:solidFill>
                  <a:srgbClr val="000000"/>
                </a:solidFill>
                <a:latin typeface="Calibri"/>
              </a:rPr>
              <a:t>Offered only to selected Global 2000 and similar sized Public Sector clients</a:t>
            </a:r>
            <a:endParaRPr/>
          </a:p>
          <a:p>
            <a:r>
              <a:rPr lang="en-US" sz="1400" strike="noStrike">
                <a:solidFill>
                  <a:srgbClr val="000000"/>
                </a:solidFill>
                <a:latin typeface="Calibri"/>
              </a:rPr>
              <a:t>Analysis and results are Client and IBM Confidential</a:t>
            </a:r>
            <a:endParaRPr/>
          </a:p>
          <a:p>
            <a:r>
              <a:rPr lang="en-US" sz="1400" strike="noStrike">
                <a:solidFill>
                  <a:srgbClr val="000000"/>
                </a:solidFill>
                <a:latin typeface="Calibri"/>
              </a:rPr>
              <a:t>Clients objectives and priorities identified from the post workshop roadmap will be shared with the appropriate IBM teams for follow up and action</a:t>
            </a:r>
            <a:endParaRPr/>
          </a:p>
          <a:p>
            <a:pPr>
              <a:lnSpc>
                <a:spcPct val="100000"/>
              </a:lnSpc>
            </a:pPr>
            <a:endParaRPr/>
          </a:p>
          <a:p>
            <a:pPr>
              <a:lnSpc>
                <a:spcPct val="100000"/>
              </a:lnSpc>
            </a:pPr>
            <a:r>
              <a:rPr b="1" lang="en-US" sz="1400" strike="noStrike">
                <a:solidFill>
                  <a:srgbClr val="000000"/>
                </a:solidFill>
                <a:latin typeface="Calibri"/>
              </a:rPr>
              <a:t>Client benefits:  </a:t>
            </a:r>
            <a:endParaRPr/>
          </a:p>
          <a:p>
            <a:pPr>
              <a:lnSpc>
                <a:spcPct val="100000"/>
              </a:lnSpc>
            </a:pPr>
            <a:endParaRPr/>
          </a:p>
          <a:p>
            <a:r>
              <a:rPr lang="en-US" sz="1400" strike="noStrike">
                <a:solidFill>
                  <a:srgbClr val="000000"/>
                </a:solidFill>
                <a:latin typeface="Calibri"/>
              </a:rPr>
              <a:t>Improved visibility into the Enterprise “as-is” and “to-be” security postures</a:t>
            </a:r>
            <a:endParaRPr/>
          </a:p>
          <a:p>
            <a:r>
              <a:rPr lang="en-US" sz="1400" strike="noStrike">
                <a:solidFill>
                  <a:srgbClr val="000000"/>
                </a:solidFill>
                <a:latin typeface="Calibri"/>
              </a:rPr>
              <a:t>Fosters broad organizational buy-in for security priorities</a:t>
            </a:r>
            <a:endParaRPr/>
          </a:p>
          <a:p>
            <a:r>
              <a:rPr lang="en-US" sz="1400" strike="noStrike">
                <a:solidFill>
                  <a:srgbClr val="000000"/>
                </a:solidFill>
                <a:latin typeface="Calibri"/>
              </a:rPr>
              <a:t>Client can compare themselves to anonymous results from 20+ enterprises who have participated in the IBM ESMW over the past 18 months</a:t>
            </a:r>
            <a:endParaRPr/>
          </a:p>
          <a:p>
            <a:r>
              <a:rPr lang="en-US" sz="1400" strike="noStrike">
                <a:solidFill>
                  <a:srgbClr val="000000"/>
                </a:solidFill>
                <a:latin typeface="Calibri"/>
              </a:rPr>
              <a:t>Deliverables serve as excellent communication tools for budget priorities</a:t>
            </a:r>
            <a:endParaRPr/>
          </a:p>
          <a:p>
            <a:endParaRPr/>
          </a:p>
        </p:txBody>
      </p:sp>
      <p:sp>
        <p:nvSpPr>
          <p:cNvPr id="280" name="CustomShape 2"/>
          <p:cNvSpPr/>
          <p:nvPr/>
        </p:nvSpPr>
        <p:spPr>
          <a:xfrm>
            <a:off x="533520" y="6477120"/>
            <a:ext cx="7009920" cy="501840"/>
          </a:xfrm>
          <a:prstGeom prst="rect">
            <a:avLst/>
          </a:prstGeom>
          <a:noFill/>
          <a:ln>
            <a:noFill/>
          </a:ln>
        </p:spPr>
        <p:style>
          <a:lnRef idx="0"/>
          <a:fillRef idx="0"/>
          <a:effectRef idx="0"/>
          <a:fontRef idx="minor"/>
        </p:style>
        <p:txBody>
          <a:bodyPr lIns="90000" rIns="90000" tIns="45000" bIns="45000"/>
          <a:p>
            <a:pPr>
              <a:lnSpc>
                <a:spcPct val="100000"/>
              </a:lnSpc>
            </a:pPr>
            <a:r>
              <a:rPr b="1" lang="en-US" sz="900" strike="noStrike">
                <a:solidFill>
                  <a:srgbClr val="000000"/>
                </a:solidFill>
                <a:latin typeface="Calibri"/>
              </a:rPr>
              <a:t>*</a:t>
            </a:r>
            <a:r>
              <a:rPr lang="en-US" sz="900" strike="noStrike">
                <a:solidFill>
                  <a:srgbClr val="000000"/>
                </a:solidFill>
                <a:latin typeface="Calibri"/>
              </a:rPr>
              <a:t>The ESWM does not replace IBM's more extensive and billable assessment services. Those billable offerings should be considered if you need a broader or deeper analysis than ESMW provides.</a:t>
            </a:r>
            <a:endParaRPr/>
          </a:p>
          <a:p>
            <a:pPr>
              <a:lnSpc>
                <a:spcPct val="100000"/>
              </a:lnSpc>
            </a:pPr>
            <a:endParaRPr/>
          </a:p>
        </p:txBody>
      </p:sp>
      <p:sp>
        <p:nvSpPr>
          <p:cNvPr id="281" name="CustomShape 3"/>
          <p:cNvSpPr/>
          <p:nvPr/>
        </p:nvSpPr>
        <p:spPr>
          <a:xfrm>
            <a:off x="254160" y="228600"/>
            <a:ext cx="61887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trike="noStrike">
                <a:solidFill>
                  <a:srgbClr val="0070c0"/>
                </a:solidFill>
                <a:latin typeface="Calibri"/>
              </a:rPr>
              <a:t>Enterprise IT Security Maturity Workshop (ESMW) “at a glance”</a:t>
            </a:r>
            <a:endParaRPr/>
          </a:p>
        </p:txBody>
      </p:sp>
    </p:spTree>
  </p:cSld>
  <p:timing>
    <p:tnLst>
      <p:par>
        <p:cTn id="202" dur="indefinite" restart="never" nodeType="tmRoot">
          <p:childTnLst>
            <p:seq>
              <p:cTn id="203"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Laying the new foundation</a:t>
            </a:r>
            <a:endParaRPr/>
          </a:p>
        </p:txBody>
      </p:sp>
      <p:pic>
        <p:nvPicPr>
          <p:cNvPr id="283" name="Picture 6" descr=""/>
          <p:cNvPicPr/>
          <p:nvPr/>
        </p:nvPicPr>
        <p:blipFill>
          <a:blip r:embed="rId1"/>
          <a:stretch/>
        </p:blipFill>
        <p:spPr>
          <a:xfrm>
            <a:off x="990720" y="533520"/>
            <a:ext cx="7238520" cy="5216040"/>
          </a:xfrm>
          <a:prstGeom prst="rect">
            <a:avLst/>
          </a:prstGeom>
          <a:ln>
            <a:noFill/>
          </a:ln>
        </p:spPr>
      </p:pic>
    </p:spTree>
  </p:cSld>
  <p:timing>
    <p:tnLst>
      <p:par>
        <p:cTn id="204" dur="indefinite" restart="never" nodeType="tmRoot">
          <p:childTnLst>
            <p:seq>
              <p:cTn id="205"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4" name="Picture 2" descr=""/>
          <p:cNvPicPr/>
          <p:nvPr/>
        </p:nvPicPr>
        <p:blipFill>
          <a:blip r:embed="rId1"/>
          <a:stretch/>
        </p:blipFill>
        <p:spPr>
          <a:xfrm>
            <a:off x="2864880" y="258120"/>
            <a:ext cx="3000600" cy="2250360"/>
          </a:xfrm>
          <a:prstGeom prst="rect">
            <a:avLst/>
          </a:prstGeom>
          <a:ln>
            <a:noFill/>
          </a:ln>
        </p:spPr>
      </p:pic>
      <p:sp>
        <p:nvSpPr>
          <p:cNvPr id="285"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Where we sit today</a:t>
            </a:r>
            <a:endParaRPr/>
          </a:p>
        </p:txBody>
      </p:sp>
      <p:pic>
        <p:nvPicPr>
          <p:cNvPr id="286" name="Picture 2" descr=""/>
          <p:cNvPicPr/>
          <p:nvPr/>
        </p:nvPicPr>
        <p:blipFill>
          <a:blip r:embed="rId2"/>
          <a:stretch/>
        </p:blipFill>
        <p:spPr>
          <a:xfrm>
            <a:off x="155520" y="0"/>
            <a:ext cx="2285640" cy="2285640"/>
          </a:xfrm>
          <a:prstGeom prst="rect">
            <a:avLst/>
          </a:prstGeom>
          <a:ln>
            <a:noFill/>
          </a:ln>
        </p:spPr>
      </p:pic>
      <p:pic>
        <p:nvPicPr>
          <p:cNvPr id="287" name="Picture 6" descr=""/>
          <p:cNvPicPr/>
          <p:nvPr/>
        </p:nvPicPr>
        <p:blipFill>
          <a:blip r:embed="rId3"/>
          <a:stretch/>
        </p:blipFill>
        <p:spPr>
          <a:xfrm>
            <a:off x="2994840" y="1143000"/>
            <a:ext cx="2739960" cy="3847680"/>
          </a:xfrm>
          <a:prstGeom prst="rect">
            <a:avLst/>
          </a:prstGeom>
          <a:ln>
            <a:noFill/>
          </a:ln>
        </p:spPr>
      </p:pic>
      <p:pic>
        <p:nvPicPr>
          <p:cNvPr id="288" name="Picture 8" descr=""/>
          <p:cNvPicPr/>
          <p:nvPr/>
        </p:nvPicPr>
        <p:blipFill>
          <a:blip r:embed="rId4"/>
          <a:stretch/>
        </p:blipFill>
        <p:spPr>
          <a:xfrm>
            <a:off x="1241280" y="2345040"/>
            <a:ext cx="1199880" cy="1628280"/>
          </a:xfrm>
          <a:prstGeom prst="rect">
            <a:avLst/>
          </a:prstGeom>
          <a:ln>
            <a:noFill/>
          </a:ln>
        </p:spPr>
      </p:pic>
      <p:pic>
        <p:nvPicPr>
          <p:cNvPr id="289" name="Picture 10" descr=""/>
          <p:cNvPicPr/>
          <p:nvPr/>
        </p:nvPicPr>
        <p:blipFill>
          <a:blip r:embed="rId5"/>
          <a:stretch/>
        </p:blipFill>
        <p:spPr>
          <a:xfrm>
            <a:off x="6142680" y="285840"/>
            <a:ext cx="2664000" cy="3447720"/>
          </a:xfrm>
          <a:prstGeom prst="rect">
            <a:avLst/>
          </a:prstGeom>
          <a:ln>
            <a:noFill/>
          </a:ln>
        </p:spPr>
      </p:pic>
      <p:pic>
        <p:nvPicPr>
          <p:cNvPr id="290" name="Picture 12" descr=""/>
          <p:cNvPicPr/>
          <p:nvPr/>
        </p:nvPicPr>
        <p:blipFill>
          <a:blip r:embed="rId6"/>
          <a:stretch/>
        </p:blipFill>
        <p:spPr>
          <a:xfrm>
            <a:off x="5605200" y="3155040"/>
            <a:ext cx="3614760" cy="2071440"/>
          </a:xfrm>
          <a:prstGeom prst="rect">
            <a:avLst/>
          </a:prstGeom>
          <a:ln>
            <a:noFill/>
          </a:ln>
        </p:spPr>
      </p:pic>
      <p:pic>
        <p:nvPicPr>
          <p:cNvPr id="291" name="Picture 14" descr=""/>
          <p:cNvPicPr/>
          <p:nvPr/>
        </p:nvPicPr>
        <p:blipFill>
          <a:blip r:embed="rId7"/>
          <a:stretch/>
        </p:blipFill>
        <p:spPr>
          <a:xfrm>
            <a:off x="3429000" y="4163400"/>
            <a:ext cx="2528640" cy="2528640"/>
          </a:xfrm>
          <a:prstGeom prst="rect">
            <a:avLst/>
          </a:prstGeom>
          <a:ln>
            <a:noFill/>
          </a:ln>
        </p:spPr>
      </p:pic>
      <p:pic>
        <p:nvPicPr>
          <p:cNvPr id="292" name="Picture 16" descr=""/>
          <p:cNvPicPr/>
          <p:nvPr/>
        </p:nvPicPr>
        <p:blipFill>
          <a:blip r:embed="rId8"/>
          <a:stretch/>
        </p:blipFill>
        <p:spPr>
          <a:xfrm>
            <a:off x="262080" y="4137120"/>
            <a:ext cx="3273120" cy="2179440"/>
          </a:xfrm>
          <a:prstGeom prst="rect">
            <a:avLst/>
          </a:prstGeom>
          <a:ln>
            <a:noFill/>
          </a:ln>
        </p:spPr>
      </p:pic>
    </p:spTree>
  </p:cSld>
  <p:timing>
    <p:tnLst>
      <p:par>
        <p:cTn id="206" dur="indefinite" restart="never" nodeType="tmRoot">
          <p:childTnLst>
            <p:seq>
              <p:cTn id="207" dur="indefinite" nodeType="mainSeq">
                <p:childTnLst>
                  <p:par>
                    <p:cTn id="208" fill="hold">
                      <p:stCondLst>
                        <p:cond delay="indefinite"/>
                      </p:stCondLst>
                      <p:childTnLst>
                        <p:par>
                          <p:cTn id="209" fill="hold">
                            <p:stCondLst>
                              <p:cond delay="0"/>
                            </p:stCondLst>
                            <p:childTnLst>
                              <p:par>
                                <p:cTn id="210" nodeType="clickEffect" fill="hold" presetClass="entr" presetID="16" presetSubtype="21">
                                  <p:stCondLst>
                                    <p:cond delay="0"/>
                                  </p:stCondLst>
                                  <p:childTnLst>
                                    <p:set>
                                      <p:cBhvr>
                                        <p:cTn id="211" dur="1" fill="hold">
                                          <p:stCondLst>
                                            <p:cond delay="0"/>
                                          </p:stCondLst>
                                        </p:cTn>
                                        <p:tgtEl>
                                          <p:spTgt spid="286"/>
                                        </p:tgtEl>
                                        <p:attrNameLst>
                                          <p:attrName>style.visibility</p:attrName>
                                        </p:attrNameLst>
                                      </p:cBhvr>
                                      <p:to>
                                        <p:strVal val="visible"/>
                                      </p:to>
                                    </p:set>
                                    <p:animEffect filter="barn(inVertical)" transition="out">
                                      <p:cBhvr additive="repl">
                                        <p:cTn id="212" dur="500"/>
                                        <p:tgtEl>
                                          <p:spTgt spid="286"/>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22" presetSubtype="4">
                                  <p:stCondLst>
                                    <p:cond delay="0"/>
                                  </p:stCondLst>
                                  <p:childTnLst>
                                    <p:set>
                                      <p:cBhvr>
                                        <p:cTn id="216" dur="1" fill="hold">
                                          <p:stCondLst>
                                            <p:cond delay="0"/>
                                          </p:stCondLst>
                                        </p:cTn>
                                        <p:tgtEl>
                                          <p:spTgt spid="284"/>
                                        </p:tgtEl>
                                        <p:attrNameLst>
                                          <p:attrName>style.visibility</p:attrName>
                                        </p:attrNameLst>
                                      </p:cBhvr>
                                      <p:to>
                                        <p:strVal val="visible"/>
                                      </p:to>
                                    </p:set>
                                    <p:animEffect filter="wipe(down)" transition="out">
                                      <p:cBhvr additive="repl">
                                        <p:cTn id="217" dur="500"/>
                                        <p:tgtEl>
                                          <p:spTgt spid="284"/>
                                        </p:tgtEl>
                                      </p:cBhvr>
                                    </p:animEffect>
                                  </p:childTnLst>
                                </p:cTn>
                              </p:par>
                            </p:childTnLst>
                          </p:cTn>
                        </p:par>
                        <p:par>
                          <p:cTn id="218" fill="hold">
                            <p:stCondLst>
                              <p:cond delay="500"/>
                            </p:stCondLst>
                            <p:childTnLst>
                              <p:par>
                                <p:cTn id="219" nodeType="afterEffect" fill="hold" presetClass="entr" presetID="16" presetSubtype="37">
                                  <p:stCondLst>
                                    <p:cond delay="2500"/>
                                  </p:stCondLst>
                                  <p:childTnLst>
                                    <p:set>
                                      <p:cBhvr>
                                        <p:cTn id="220" dur="1" fill="hold">
                                          <p:stCondLst>
                                            <p:cond delay="0"/>
                                          </p:stCondLst>
                                        </p:cTn>
                                        <p:tgtEl>
                                          <p:spTgt spid="287"/>
                                        </p:tgtEl>
                                        <p:attrNameLst>
                                          <p:attrName>style.visibility</p:attrName>
                                        </p:attrNameLst>
                                      </p:cBhvr>
                                      <p:to>
                                        <p:strVal val="visible"/>
                                      </p:to>
                                    </p:set>
                                    <p:animEffect filter="barn(outVertical)" transition="in">
                                      <p:cBhvr additive="repl">
                                        <p:cTn id="221" dur="500"/>
                                        <p:tgtEl>
                                          <p:spTgt spid="287"/>
                                        </p:tgtEl>
                                      </p:cBhvr>
                                    </p:animEffec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6" presetSubtype="42">
                                  <p:stCondLst>
                                    <p:cond delay="0"/>
                                  </p:stCondLst>
                                  <p:childTnLst>
                                    <p:set>
                                      <p:cBhvr>
                                        <p:cTn id="225" dur="1" fill="hold">
                                          <p:stCondLst>
                                            <p:cond delay="0"/>
                                          </p:stCondLst>
                                        </p:cTn>
                                        <p:tgtEl>
                                          <p:spTgt spid="288"/>
                                        </p:tgtEl>
                                        <p:attrNameLst>
                                          <p:attrName>style.visibility</p:attrName>
                                        </p:attrNameLst>
                                      </p:cBhvr>
                                      <p:to>
                                        <p:strVal val="visible"/>
                                      </p:to>
                                    </p:set>
                                    <p:animEffect filter="barn(outHorizontal)" transition="in">
                                      <p:cBhvr additive="repl">
                                        <p:cTn id="226" dur="500"/>
                                        <p:tgtEl>
                                          <p:spTgt spid="288"/>
                                        </p:tgtEl>
                                      </p:cBhvr>
                                    </p:animEffec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6" presetSubtype="21">
                                  <p:stCondLst>
                                    <p:cond delay="0"/>
                                  </p:stCondLst>
                                  <p:childTnLst>
                                    <p:set>
                                      <p:cBhvr>
                                        <p:cTn id="230" dur="1" fill="hold">
                                          <p:stCondLst>
                                            <p:cond delay="0"/>
                                          </p:stCondLst>
                                        </p:cTn>
                                        <p:tgtEl>
                                          <p:spTgt spid="289"/>
                                        </p:tgtEl>
                                        <p:attrNameLst>
                                          <p:attrName>style.visibility</p:attrName>
                                        </p:attrNameLst>
                                      </p:cBhvr>
                                      <p:to>
                                        <p:strVal val="visible"/>
                                      </p:to>
                                    </p:set>
                                    <p:animEffect filter="barn(inVertical)" transition="out">
                                      <p:cBhvr additive="repl">
                                        <p:cTn id="231" dur="500"/>
                                        <p:tgtEl>
                                          <p:spTgt spid="289"/>
                                        </p:tgtEl>
                                      </p:cBhvr>
                                    </p:animEffect>
                                  </p:childTnLst>
                                </p:cTn>
                              </p:par>
                            </p:childTnLst>
                          </p:cTn>
                        </p:par>
                        <p:par>
                          <p:cTn id="232" fill="hold">
                            <p:stCondLst>
                              <p:cond delay="500"/>
                            </p:stCondLst>
                            <p:childTnLst>
                              <p:par>
                                <p:cTn id="233" nodeType="afterEffect" fill="hold" presetClass="entr" presetID="16" presetSubtype="37">
                                  <p:stCondLst>
                                    <p:cond delay="0"/>
                                  </p:stCondLst>
                                  <p:childTnLst>
                                    <p:set>
                                      <p:cBhvr>
                                        <p:cTn id="234" dur="1" fill="hold">
                                          <p:stCondLst>
                                            <p:cond delay="0"/>
                                          </p:stCondLst>
                                        </p:cTn>
                                        <p:tgtEl>
                                          <p:spTgt spid="290"/>
                                        </p:tgtEl>
                                        <p:attrNameLst>
                                          <p:attrName>style.visibility</p:attrName>
                                        </p:attrNameLst>
                                      </p:cBhvr>
                                      <p:to>
                                        <p:strVal val="visible"/>
                                      </p:to>
                                    </p:set>
                                    <p:animEffect filter="barn(outVertical)" transition="in">
                                      <p:cBhvr additive="repl">
                                        <p:cTn id="235" dur="500"/>
                                        <p:tgtEl>
                                          <p:spTgt spid="290"/>
                                        </p:tgtEl>
                                      </p:cBhvr>
                                    </p:animEffect>
                                  </p:childTnLst>
                                </p:cTn>
                              </p:par>
                            </p:childTnLst>
                          </p:cTn>
                        </p:par>
                      </p:childTnLst>
                    </p:cTn>
                  </p:par>
                  <p:par>
                    <p:cTn id="236" fill="hold">
                      <p:stCondLst>
                        <p:cond delay="indefinite"/>
                      </p:stCondLst>
                      <p:childTnLst>
                        <p:par>
                          <p:cTn id="237" fill="hold">
                            <p:stCondLst>
                              <p:cond delay="0"/>
                            </p:stCondLst>
                            <p:childTnLst>
                              <p:par>
                                <p:cTn id="238" nodeType="clickEffect" fill="hold" presetClass="entr" presetID="16" presetSubtype="42">
                                  <p:stCondLst>
                                    <p:cond delay="0"/>
                                  </p:stCondLst>
                                  <p:childTnLst>
                                    <p:set>
                                      <p:cBhvr>
                                        <p:cTn id="239" dur="1" fill="hold">
                                          <p:stCondLst>
                                            <p:cond delay="0"/>
                                          </p:stCondLst>
                                        </p:cTn>
                                        <p:tgtEl>
                                          <p:spTgt spid="292"/>
                                        </p:tgtEl>
                                        <p:attrNameLst>
                                          <p:attrName>style.visibility</p:attrName>
                                        </p:attrNameLst>
                                      </p:cBhvr>
                                      <p:to>
                                        <p:strVal val="visible"/>
                                      </p:to>
                                    </p:set>
                                    <p:animEffect filter="barn(outHorizontal)" transition="in">
                                      <p:cBhvr additive="repl">
                                        <p:cTn id="240" dur="500"/>
                                        <p:tgtEl>
                                          <p:spTgt spid="292"/>
                                        </p:tgtEl>
                                      </p:cBhvr>
                                    </p:animEffect>
                                  </p:childTnLst>
                                </p:cTn>
                              </p:par>
                            </p:childTnLst>
                          </p:cTn>
                        </p:par>
                        <p:par>
                          <p:cTn id="241" fill="hold">
                            <p:stCondLst>
                              <p:cond delay="500"/>
                            </p:stCondLst>
                            <p:childTnLst>
                              <p:par>
                                <p:cTn id="242" nodeType="afterEffect" fill="hold" presetClass="entr" presetID="16" presetSubtype="26">
                                  <p:stCondLst>
                                    <p:cond delay="0"/>
                                  </p:stCondLst>
                                  <p:childTnLst>
                                    <p:set>
                                      <p:cBhvr>
                                        <p:cTn id="243" dur="1" fill="hold">
                                          <p:stCondLst>
                                            <p:cond delay="0"/>
                                          </p:stCondLst>
                                        </p:cTn>
                                        <p:tgtEl>
                                          <p:spTgt spid="291"/>
                                        </p:tgtEl>
                                        <p:attrNameLst>
                                          <p:attrName>style.visibility</p:attrName>
                                        </p:attrNameLst>
                                      </p:cBhvr>
                                      <p:to>
                                        <p:strVal val="visible"/>
                                      </p:to>
                                    </p:set>
                                    <p:animEffect filter="barn(inHorizontal)" transition="out">
                                      <p:cBhvr additive="repl">
                                        <p:cTn id="244" dur="500"/>
                                        <p:tgtEl>
                                          <p:spTgt spid="2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Shift in philosophy</a:t>
            </a:r>
            <a:endParaRPr/>
          </a:p>
        </p:txBody>
      </p:sp>
      <p:pic>
        <p:nvPicPr>
          <p:cNvPr id="294" name="Picture 2" descr=""/>
          <p:cNvPicPr/>
          <p:nvPr/>
        </p:nvPicPr>
        <p:blipFill>
          <a:blip r:embed="rId1"/>
          <a:stretch/>
        </p:blipFill>
        <p:spPr>
          <a:xfrm>
            <a:off x="2362320" y="912960"/>
            <a:ext cx="4419000" cy="3428640"/>
          </a:xfrm>
          <a:prstGeom prst="rect">
            <a:avLst/>
          </a:prstGeom>
          <a:ln>
            <a:noFill/>
          </a:ln>
        </p:spPr>
      </p:pic>
      <p:pic>
        <p:nvPicPr>
          <p:cNvPr id="295" name="Picture 2" descr=""/>
          <p:cNvPicPr/>
          <p:nvPr/>
        </p:nvPicPr>
        <p:blipFill>
          <a:blip r:embed="rId2"/>
          <a:stretch/>
        </p:blipFill>
        <p:spPr>
          <a:xfrm>
            <a:off x="2133720" y="457200"/>
            <a:ext cx="5338800" cy="5275080"/>
          </a:xfrm>
          <a:prstGeom prst="rect">
            <a:avLst/>
          </a:prstGeom>
          <a:ln>
            <a:noFill/>
          </a:ln>
        </p:spPr>
      </p:pic>
    </p:spTree>
  </p:cSld>
  <p:timing>
    <p:tnLst>
      <p:par>
        <p:cTn id="245" dur="indefinite" restart="never" nodeType="tmRoot">
          <p:childTnLst>
            <p:seq>
              <p:cTn id="246" dur="indefinite" nodeType="mainSeq">
                <p:childTnLst>
                  <p:par>
                    <p:cTn id="247" fill="hold">
                      <p:stCondLst>
                        <p:cond delay="indefinite"/>
                      </p:stCondLst>
                      <p:childTnLst>
                        <p:par>
                          <p:cTn id="248" fill="hold">
                            <p:stCondLst>
                              <p:cond delay="0"/>
                            </p:stCondLst>
                            <p:childTnLst>
                              <p:par>
                                <p:cTn id="249" nodeType="clickEffect" fill="hold" presetClass="entr" presetID="16" presetSubtype="21">
                                  <p:stCondLst>
                                    <p:cond delay="0"/>
                                  </p:stCondLst>
                                  <p:childTnLst>
                                    <p:set>
                                      <p:cBhvr>
                                        <p:cTn id="250" dur="1" fill="hold">
                                          <p:stCondLst>
                                            <p:cond delay="0"/>
                                          </p:stCondLst>
                                        </p:cTn>
                                        <p:tgtEl>
                                          <p:spTgt spid="295"/>
                                        </p:tgtEl>
                                        <p:attrNameLst>
                                          <p:attrName>style.visibility</p:attrName>
                                        </p:attrNameLst>
                                      </p:cBhvr>
                                      <p:to>
                                        <p:strVal val="visible"/>
                                      </p:to>
                                    </p:set>
                                    <p:animEffect filter="barn(inVertical)" transition="out">
                                      <p:cBhvr additive="repl">
                                        <p:cTn id="251" dur="500"/>
                                        <p:tgtEl>
                                          <p:spTgt spid="2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Who are </a:t>
            </a:r>
            <a:r>
              <a:rPr b="1" lang="en-US" sz="2000" strike="noStrike" cap="all">
                <a:solidFill>
                  <a:srgbClr val="ffffff"/>
                </a:solidFill>
                <a:latin typeface="Calibri"/>
              </a:rPr>
              <a:t>These </a:t>
            </a:r>
            <a:r>
              <a:rPr lang="en-US" sz="2000" strike="noStrike" cap="all">
                <a:solidFill>
                  <a:srgbClr val="ffffff"/>
                </a:solidFill>
                <a:latin typeface="Calibri"/>
              </a:rPr>
              <a:t>guys?</a:t>
            </a:r>
            <a:endParaRPr/>
          </a:p>
        </p:txBody>
      </p:sp>
      <p:pic>
        <p:nvPicPr>
          <p:cNvPr id="182" name="Picture 3" descr=""/>
          <p:cNvPicPr/>
          <p:nvPr/>
        </p:nvPicPr>
        <p:blipFill>
          <a:blip r:embed="rId1"/>
          <a:stretch/>
        </p:blipFill>
        <p:spPr>
          <a:xfrm>
            <a:off x="1752480" y="1600200"/>
            <a:ext cx="2285640" cy="2057040"/>
          </a:xfrm>
          <a:prstGeom prst="rect">
            <a:avLst/>
          </a:prstGeom>
          <a:ln>
            <a:noFill/>
          </a:ln>
        </p:spPr>
      </p:pic>
      <p:pic>
        <p:nvPicPr>
          <p:cNvPr id="183" name="Picture 4" descr=""/>
          <p:cNvPicPr/>
          <p:nvPr/>
        </p:nvPicPr>
        <p:blipFill>
          <a:blip r:embed="rId2"/>
          <a:stretch/>
        </p:blipFill>
        <p:spPr>
          <a:xfrm>
            <a:off x="5257800" y="1600200"/>
            <a:ext cx="1904760" cy="2057040"/>
          </a:xfrm>
          <a:prstGeom prst="rect">
            <a:avLst/>
          </a:prstGeom>
          <a:ln>
            <a:noFill/>
          </a:ln>
        </p:spPr>
      </p:pic>
      <p:sp>
        <p:nvSpPr>
          <p:cNvPr id="184" name="CustomShape 2"/>
          <p:cNvSpPr/>
          <p:nvPr/>
        </p:nvSpPr>
        <p:spPr>
          <a:xfrm>
            <a:off x="2519640" y="3886200"/>
            <a:ext cx="6613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CRob</a:t>
            </a:r>
            <a:endParaRPr/>
          </a:p>
        </p:txBody>
      </p:sp>
      <p:sp>
        <p:nvSpPr>
          <p:cNvPr id="185" name="CustomShape 3"/>
          <p:cNvSpPr/>
          <p:nvPr/>
        </p:nvSpPr>
        <p:spPr>
          <a:xfrm>
            <a:off x="5871960" y="3897720"/>
            <a:ext cx="68400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Kevin</a:t>
            </a:r>
            <a:endParaRPr/>
          </a:p>
        </p:txBody>
      </p:sp>
      <p:sp>
        <p:nvSpPr>
          <p:cNvPr id="186" name="CustomShape 4"/>
          <p:cNvSpPr/>
          <p:nvPr/>
        </p:nvSpPr>
        <p:spPr>
          <a:xfrm>
            <a:off x="5724360" y="4267080"/>
            <a:ext cx="11671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(not CRob)</a:t>
            </a:r>
            <a:endParaRPr/>
          </a:p>
        </p:txBody>
      </p:sp>
    </p:spTree>
  </p:cSld>
  <p:timing>
    <p:tnLst>
      <p:par>
        <p:cTn id="5" dur="indefinite" restart="never" nodeType="tmRoot">
          <p:childTnLst>
            <p:seq>
              <p:cTn id="6" dur="indefinite" nodeType="mainSeq">
                <p:childTnLst>
                  <p:par>
                    <p:cTn id="7" fill="hold">
                      <p:stCondLst>
                        <p:cond delay="0"/>
                      </p:stCondLst>
                      <p:childTnLst>
                        <p:par>
                          <p:cTn id="8" fill="hold">
                            <p:stCondLst>
                              <p:cond delay="0"/>
                            </p:stCondLst>
                            <p:childTnLst>
                              <p:par>
                                <p:cTn id="9" nodeType="afterEffect" fill="hold" presetClass="entr" presetID="42">
                                  <p:stCondLst>
                                    <p:cond delay="0"/>
                                  </p:stCondLst>
                                  <p:childTnLst>
                                    <p:set>
                                      <p:cBhvr>
                                        <p:cTn id="10" dur="1" fill="hold">
                                          <p:stCondLst>
                                            <p:cond delay="0"/>
                                          </p:stCondLst>
                                        </p:cTn>
                                        <p:tgtEl>
                                          <p:spTgt spid="184"/>
                                        </p:tgtEl>
                                        <p:attrNameLst>
                                          <p:attrName>style.visibility</p:attrName>
                                        </p:attrNameLst>
                                      </p:cBhvr>
                                      <p:to>
                                        <p:strVal val="visible"/>
                                      </p:to>
                                    </p:set>
                                    <p:animEffect filter="fade" transition="in">
                                      <p:cBhvr additive="repl">
                                        <p:cTn id="11" dur="1000"/>
                                        <p:tgtEl>
                                          <p:spTgt spid="184"/>
                                        </p:tgtEl>
                                      </p:cBhvr>
                                    </p:animEffect>
                                    <p:anim calcmode="lin" valueType="num">
                                      <p:cBhvr additive="repl">
                                        <p:cTn id="12" dur="1000" fill="hold"/>
                                        <p:tgtEl>
                                          <p:spTgt spid="184"/>
                                        </p:tgtEl>
                                        <p:attrNameLst>
                                          <p:attrName>ppt_x</p:attrName>
                                        </p:attrNameLst>
                                      </p:cBhvr>
                                      <p:tavLst>
                                        <p:tav tm="0">
                                          <p:val>
                                            <p:strVal val="#ppt_x"/>
                                          </p:val>
                                        </p:tav>
                                        <p:tav tm="100000">
                                          <p:val>
                                            <p:strVal val="#ppt_x"/>
                                          </p:val>
                                        </p:tav>
                                      </p:tavLst>
                                    </p:anim>
                                    <p:anim calcmode="lin" valueType="num">
                                      <p:cBhvr additive="repl">
                                        <p:cTn id="13" dur="1000" fill="hold"/>
                                        <p:tgtEl>
                                          <p:spTgt spid="18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nodeType="afterEffect" fill="hold" presetClass="entr" presetID="42">
                                  <p:stCondLst>
                                    <p:cond delay="0"/>
                                  </p:stCondLst>
                                  <p:childTnLst>
                                    <p:set>
                                      <p:cBhvr>
                                        <p:cTn id="16" dur="1" fill="hold">
                                          <p:stCondLst>
                                            <p:cond delay="0"/>
                                          </p:stCondLst>
                                        </p:cTn>
                                        <p:tgtEl>
                                          <p:spTgt spid="185"/>
                                        </p:tgtEl>
                                        <p:attrNameLst>
                                          <p:attrName>style.visibility</p:attrName>
                                        </p:attrNameLst>
                                      </p:cBhvr>
                                      <p:to>
                                        <p:strVal val="visible"/>
                                      </p:to>
                                    </p:set>
                                    <p:animEffect filter="fade" transition="in">
                                      <p:cBhvr additive="repl">
                                        <p:cTn id="17" dur="1000"/>
                                        <p:tgtEl>
                                          <p:spTgt spid="185"/>
                                        </p:tgtEl>
                                      </p:cBhvr>
                                    </p:animEffect>
                                    <p:anim calcmode="lin" valueType="num">
                                      <p:cBhvr additive="repl">
                                        <p:cTn id="18" dur="1000" fill="hold"/>
                                        <p:tgtEl>
                                          <p:spTgt spid="185"/>
                                        </p:tgtEl>
                                        <p:attrNameLst>
                                          <p:attrName>ppt_x</p:attrName>
                                        </p:attrNameLst>
                                      </p:cBhvr>
                                      <p:tavLst>
                                        <p:tav tm="0">
                                          <p:val>
                                            <p:strVal val="#ppt_x"/>
                                          </p:val>
                                        </p:tav>
                                        <p:tav tm="100000">
                                          <p:val>
                                            <p:strVal val="#ppt_x"/>
                                          </p:val>
                                        </p:tav>
                                      </p:tavLst>
                                    </p:anim>
                                    <p:anim calcmode="lin" valueType="num">
                                      <p:cBhvr additive="repl">
                                        <p:cTn id="19" dur="1000" fill="hold"/>
                                        <p:tgtEl>
                                          <p:spTgt spid="18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nodeType="afterEffect" fill="hold" presetClass="entr" presetID="31">
                                  <p:stCondLst>
                                    <p:cond delay="0"/>
                                  </p:stCondLst>
                                  <p:childTnLst>
                                    <p:set>
                                      <p:cBhvr>
                                        <p:cTn id="22" dur="1" fill="hold">
                                          <p:stCondLst>
                                            <p:cond delay="0"/>
                                          </p:stCondLst>
                                        </p:cTn>
                                        <p:tgtEl>
                                          <p:spTgt spid="186"/>
                                        </p:tgtEl>
                                        <p:attrNameLst>
                                          <p:attrName>style.visibility</p:attrName>
                                        </p:attrNameLst>
                                      </p:cBhvr>
                                      <p:to>
                                        <p:strVal val="visible"/>
                                      </p:to>
                                    </p:set>
                                    <p:anim calcmode="lin" valueType="num">
                                      <p:cBhvr additive="repl">
                                        <p:cTn id="23" dur="1000" fill="hold"/>
                                        <p:tgtEl>
                                          <p:spTgt spid="186"/>
                                        </p:tgtEl>
                                        <p:attrNameLst>
                                          <p:attrName/>
                                        </p:attrNameLst>
                                      </p:cBhvr>
                                      <p:tavLst>
                                        <p:tav tm="0">
                                          <p:val/>
                                        </p:tav>
                                        <p:tav tm="100000">
                                          <p:val>
                                            <p:strVal val="#ppt_w"/>
                                          </p:val>
                                        </p:tav>
                                      </p:tavLst>
                                    </p:anim>
                                    <p:anim calcmode="lin" valueType="num">
                                      <p:cBhvr additive="repl">
                                        <p:cTn id="24" dur="1000" fill="hold"/>
                                        <p:tgtEl>
                                          <p:spTgt spid="186"/>
                                        </p:tgtEl>
                                        <p:attrNameLst>
                                          <p:attrName/>
                                        </p:attrNameLst>
                                      </p:cBhvr>
                                      <p:tavLst>
                                        <p:tav tm="0">
                                          <p:val/>
                                        </p:tav>
                                        <p:tav tm="100000">
                                          <p:val>
                                            <p:strVal val="#ppt_h"/>
                                          </p:val>
                                        </p:tav>
                                      </p:tavLst>
                                    </p:anim>
                                    <p:anim calcmode="lin" valueType="num">
                                      <p:cBhvr additive="repl">
                                        <p:cTn id="25" dur="1000" fill="hold"/>
                                        <p:tgtEl>
                                          <p:spTgt spid="186"/>
                                        </p:tgtEl>
                                        <p:attrNameLst>
                                          <p:attrName/>
                                        </p:attrNameLst>
                                      </p:cBhvr>
                                      <p:tavLst>
                                        <p:tav tm="0">
                                          <p:val>
                                            <p:strVal val="90"/>
                                          </p:val>
                                        </p:tav>
                                        <p:tav tm="100000">
                                          <p:val>
                                            <p:strVal val="0"/>
                                          </p:val>
                                        </p:tav>
                                      </p:tavLst>
                                    </p:anim>
                                    <p:animEffect filter="fade" transition="in">
                                      <p:cBhvr additive="repl">
                                        <p:cTn id="26" dur="1000"/>
                                        <p:tgtEl>
                                          <p:spTgt spid="18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...To provide some perspective</a:t>
            </a:r>
            <a:endParaRPr/>
          </a:p>
        </p:txBody>
      </p:sp>
      <p:pic>
        <p:nvPicPr>
          <p:cNvPr id="297" name="Picture 2" descr=""/>
          <p:cNvPicPr/>
          <p:nvPr/>
        </p:nvPicPr>
        <p:blipFill>
          <a:blip r:embed="rId1"/>
          <a:stretch/>
        </p:blipFill>
        <p:spPr>
          <a:xfrm>
            <a:off x="685800" y="533520"/>
            <a:ext cx="7695720" cy="4343040"/>
          </a:xfrm>
          <a:prstGeom prst="rect">
            <a:avLst/>
          </a:prstGeom>
          <a:ln>
            <a:noFill/>
          </a:ln>
        </p:spPr>
      </p:pic>
    </p:spTree>
  </p:cSld>
  <p:timing>
    <p:tnLst>
      <p:par>
        <p:cTn id="252" dur="indefinite" restart="never" nodeType="tmRoot">
          <p:childTnLst>
            <p:seq>
              <p:cTn id="253"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In closure….[don’t forget to add a  big close]</a:t>
            </a:r>
            <a:endParaRPr/>
          </a:p>
        </p:txBody>
      </p:sp>
      <p:pic>
        <p:nvPicPr>
          <p:cNvPr id="299" name="Picture 2" descr=""/>
          <p:cNvPicPr/>
          <p:nvPr/>
        </p:nvPicPr>
        <p:blipFill>
          <a:blip r:embed="rId1"/>
          <a:stretch/>
        </p:blipFill>
        <p:spPr>
          <a:xfrm>
            <a:off x="762120" y="990720"/>
            <a:ext cx="7619760" cy="4183560"/>
          </a:xfrm>
          <a:prstGeom prst="rect">
            <a:avLst/>
          </a:prstGeom>
          <a:ln>
            <a:noFill/>
          </a:ln>
        </p:spPr>
      </p:pic>
    </p:spTree>
  </p:cSld>
  <p:timing>
    <p:tnLst>
      <p:par>
        <p:cTn id="254" dur="indefinite" restart="never" nodeType="tmRoot">
          <p:childTnLst>
            <p:seq>
              <p:cTn id="255"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Questions</a:t>
            </a:r>
            <a:endParaRPr/>
          </a:p>
        </p:txBody>
      </p:sp>
      <p:pic>
        <p:nvPicPr>
          <p:cNvPr id="301" name="Picture 2" descr=""/>
          <p:cNvPicPr/>
          <p:nvPr/>
        </p:nvPicPr>
        <p:blipFill>
          <a:blip r:embed="rId1"/>
          <a:stretch/>
        </p:blipFill>
        <p:spPr>
          <a:xfrm>
            <a:off x="2743200" y="685800"/>
            <a:ext cx="3885840" cy="3903120"/>
          </a:xfrm>
          <a:prstGeom prst="rect">
            <a:avLst/>
          </a:prstGeom>
          <a:ln>
            <a:noFill/>
          </a:ln>
        </p:spPr>
      </p:pic>
      <p:pic>
        <p:nvPicPr>
          <p:cNvPr id="302" name="Picture 4" descr=""/>
          <p:cNvPicPr/>
          <p:nvPr/>
        </p:nvPicPr>
        <p:blipFill>
          <a:blip r:embed="rId2"/>
          <a:stretch/>
        </p:blipFill>
        <p:spPr>
          <a:xfrm>
            <a:off x="910440" y="533520"/>
            <a:ext cx="7318800" cy="4879080"/>
          </a:xfrm>
          <a:prstGeom prst="rect">
            <a:avLst/>
          </a:prstGeom>
          <a:ln>
            <a:noFill/>
          </a:ln>
        </p:spPr>
      </p:pic>
    </p:spTree>
  </p:cSld>
  <p:timing>
    <p:tnLst>
      <p:par>
        <p:cTn id="256" dur="indefinite" restart="never" nodeType="tmRoot">
          <p:childTnLst>
            <p:seq>
              <p:cTn id="257" dur="indefinite" nodeType="mainSeq">
                <p:childTnLst>
                  <p:par>
                    <p:cTn id="258" fill="hold">
                      <p:stCondLst>
                        <p:cond delay="indefinite"/>
                      </p:stCondLst>
                      <p:childTnLst>
                        <p:par>
                          <p:cTn id="259" fill="hold">
                            <p:stCondLst>
                              <p:cond delay="0"/>
                            </p:stCondLst>
                            <p:childTnLst>
                              <p:par>
                                <p:cTn id="260" nodeType="clickEffect" fill="hold" presetClass="entr" presetID="53" presetSubtype="16">
                                  <p:stCondLst>
                                    <p:cond delay="0"/>
                                  </p:stCondLst>
                                  <p:childTnLst>
                                    <p:set>
                                      <p:cBhvr>
                                        <p:cTn id="261" dur="1" fill="hold">
                                          <p:stCondLst>
                                            <p:cond delay="0"/>
                                          </p:stCondLst>
                                        </p:cTn>
                                        <p:tgtEl>
                                          <p:spTgt spid="301"/>
                                        </p:tgtEl>
                                        <p:attrNameLst>
                                          <p:attrName>style.visibility</p:attrName>
                                        </p:attrNameLst>
                                      </p:cBhvr>
                                      <p:to>
                                        <p:strVal val="visible"/>
                                      </p:to>
                                    </p:set>
                                    <p:anim calcmode="lin" valueType="num">
                                      <p:cBhvr additive="repl">
                                        <p:cTn id="262" dur="500" fill="hold"/>
                                        <p:tgtEl>
                                          <p:spTgt spid="301"/>
                                        </p:tgtEl>
                                        <p:attrNameLst>
                                          <p:attrName/>
                                        </p:attrNameLst>
                                      </p:cBhvr>
                                      <p:tavLst>
                                        <p:tav tm="0">
                                          <p:val/>
                                        </p:tav>
                                        <p:tav tm="100000">
                                          <p:val>
                                            <p:strVal val="#ppt_w"/>
                                          </p:val>
                                        </p:tav>
                                      </p:tavLst>
                                    </p:anim>
                                    <p:anim calcmode="lin" valueType="num">
                                      <p:cBhvr additive="repl">
                                        <p:cTn id="263" dur="500" fill="hold"/>
                                        <p:tgtEl>
                                          <p:spTgt spid="301"/>
                                        </p:tgtEl>
                                        <p:attrNameLst>
                                          <p:attrName/>
                                        </p:attrNameLst>
                                      </p:cBhvr>
                                      <p:tavLst>
                                        <p:tav tm="0">
                                          <p:val/>
                                        </p:tav>
                                        <p:tav tm="100000">
                                          <p:val>
                                            <p:strVal val="#ppt_h"/>
                                          </p:val>
                                        </p:tav>
                                      </p:tavLst>
                                    </p:anim>
                                    <p:animEffect filter="fade" transition="in">
                                      <p:cBhvr additive="repl">
                                        <p:cTn id="264" dur="500"/>
                                        <p:tgtEl>
                                          <p:spTgt spid="3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 story in 3 parts</a:t>
            </a:r>
            <a:endParaRPr/>
          </a:p>
        </p:txBody>
      </p:sp>
      <p:pic>
        <p:nvPicPr>
          <p:cNvPr id="188" name="Picture 2" descr=""/>
          <p:cNvPicPr/>
          <p:nvPr/>
        </p:nvPicPr>
        <p:blipFill>
          <a:blip r:embed="rId1"/>
          <a:stretch/>
        </p:blipFill>
        <p:spPr>
          <a:xfrm>
            <a:off x="1017720" y="685800"/>
            <a:ext cx="7211520" cy="449532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9" name="Picture 12" descr=""/>
          <p:cNvPicPr/>
          <p:nvPr/>
        </p:nvPicPr>
        <p:blipFill>
          <a:blip r:embed="rId1"/>
          <a:stretch/>
        </p:blipFill>
        <p:spPr>
          <a:xfrm>
            <a:off x="2895840" y="1773360"/>
            <a:ext cx="3085920" cy="3085920"/>
          </a:xfrm>
          <a:prstGeom prst="rect">
            <a:avLst/>
          </a:prstGeom>
          <a:ln>
            <a:noFill/>
          </a:ln>
        </p:spPr>
      </p:pic>
      <p:pic>
        <p:nvPicPr>
          <p:cNvPr id="190" name="Picture 4" descr=""/>
          <p:cNvPicPr/>
          <p:nvPr/>
        </p:nvPicPr>
        <p:blipFill>
          <a:blip r:embed="rId2"/>
          <a:stretch/>
        </p:blipFill>
        <p:spPr>
          <a:xfrm>
            <a:off x="5791320" y="776520"/>
            <a:ext cx="3197520" cy="2131560"/>
          </a:xfrm>
          <a:prstGeom prst="rect">
            <a:avLst/>
          </a:prstGeom>
          <a:ln>
            <a:noFill/>
          </a:ln>
        </p:spPr>
      </p:pic>
      <p:sp>
        <p:nvSpPr>
          <p:cNvPr id="191"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About the golf Course company</a:t>
            </a:r>
            <a:endParaRPr/>
          </a:p>
        </p:txBody>
      </p:sp>
      <p:pic>
        <p:nvPicPr>
          <p:cNvPr id="192" name="Picture 3" descr=""/>
          <p:cNvPicPr/>
          <p:nvPr/>
        </p:nvPicPr>
        <p:blipFill>
          <a:blip r:embed="rId3"/>
          <a:stretch/>
        </p:blipFill>
        <p:spPr>
          <a:xfrm>
            <a:off x="152280" y="152280"/>
            <a:ext cx="2740320" cy="4105080"/>
          </a:xfrm>
          <a:prstGeom prst="rect">
            <a:avLst/>
          </a:prstGeom>
          <a:ln>
            <a:noFill/>
          </a:ln>
        </p:spPr>
      </p:pic>
      <p:sp>
        <p:nvSpPr>
          <p:cNvPr id="193" name="CustomShape 2"/>
          <p:cNvSpPr/>
          <p:nvPr/>
        </p:nvSpPr>
        <p:spPr>
          <a:xfrm>
            <a:off x="3757680" y="181080"/>
            <a:ext cx="3015720" cy="63900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Welcome to Westfield Group.  </a:t>
            </a:r>
            <a:endParaRPr/>
          </a:p>
          <a:p>
            <a:pPr>
              <a:lnSpc>
                <a:spcPct val="100000"/>
              </a:lnSpc>
            </a:pPr>
            <a:endParaRPr/>
          </a:p>
        </p:txBody>
      </p:sp>
      <p:pic>
        <p:nvPicPr>
          <p:cNvPr id="194" name="Picture 7" descr=""/>
          <p:cNvPicPr/>
          <p:nvPr/>
        </p:nvPicPr>
        <p:blipFill>
          <a:blip r:embed="rId4"/>
          <a:stretch/>
        </p:blipFill>
        <p:spPr>
          <a:xfrm>
            <a:off x="6000840" y="3657600"/>
            <a:ext cx="2895120" cy="2238120"/>
          </a:xfrm>
          <a:prstGeom prst="rect">
            <a:avLst/>
          </a:prstGeom>
          <a:ln>
            <a:noFill/>
          </a:ln>
        </p:spPr>
      </p:pic>
      <p:pic>
        <p:nvPicPr>
          <p:cNvPr id="195" name="Picture 8" descr=""/>
          <p:cNvPicPr/>
          <p:nvPr/>
        </p:nvPicPr>
        <p:blipFill>
          <a:blip r:embed="rId5"/>
          <a:stretch/>
        </p:blipFill>
        <p:spPr>
          <a:xfrm>
            <a:off x="8077320" y="5407920"/>
            <a:ext cx="742680" cy="383040"/>
          </a:xfrm>
          <a:prstGeom prst="rect">
            <a:avLst/>
          </a:prstGeom>
          <a:ln>
            <a:noFill/>
          </a:ln>
        </p:spPr>
      </p:pic>
      <p:pic>
        <p:nvPicPr>
          <p:cNvPr id="196" name="Picture 9" descr=""/>
          <p:cNvPicPr/>
          <p:nvPr/>
        </p:nvPicPr>
        <p:blipFill>
          <a:blip r:embed="rId6"/>
          <a:stretch/>
        </p:blipFill>
        <p:spPr>
          <a:xfrm>
            <a:off x="4871880" y="5412600"/>
            <a:ext cx="2442960" cy="1271160"/>
          </a:xfrm>
          <a:prstGeom prst="rect">
            <a:avLst/>
          </a:prstGeom>
          <a:ln>
            <a:noFill/>
          </a:ln>
        </p:spPr>
      </p:pic>
      <p:pic>
        <p:nvPicPr>
          <p:cNvPr id="197" name="Picture 10" descr=""/>
          <p:cNvPicPr/>
          <p:nvPr/>
        </p:nvPicPr>
        <p:blipFill>
          <a:blip r:embed="rId7"/>
          <a:stretch/>
        </p:blipFill>
        <p:spPr>
          <a:xfrm>
            <a:off x="304920" y="4150440"/>
            <a:ext cx="2838240" cy="2199960"/>
          </a:xfrm>
          <a:prstGeom prst="rect">
            <a:avLst/>
          </a:prstGeom>
          <a:ln>
            <a:noFill/>
          </a:ln>
        </p:spPr>
      </p:pic>
      <p:pic>
        <p:nvPicPr>
          <p:cNvPr id="198" name="Picture 6" descr=""/>
          <p:cNvPicPr/>
          <p:nvPr/>
        </p:nvPicPr>
        <p:blipFill>
          <a:blip r:embed="rId8"/>
          <a:stretch/>
        </p:blipFill>
        <p:spPr>
          <a:xfrm>
            <a:off x="838080" y="1866960"/>
            <a:ext cx="3781080" cy="2999880"/>
          </a:xfrm>
          <a:prstGeom prst="rect">
            <a:avLst/>
          </a:prstGeom>
          <a:ln>
            <a:noFill/>
          </a:ln>
        </p:spPr>
      </p:pic>
      <p:pic>
        <p:nvPicPr>
          <p:cNvPr id="199" name="Picture 12" descr=""/>
          <p:cNvPicPr/>
          <p:nvPr/>
        </p:nvPicPr>
        <p:blipFill>
          <a:blip r:embed="rId9"/>
          <a:stretch/>
        </p:blipFill>
        <p:spPr>
          <a:xfrm>
            <a:off x="4911120" y="2662200"/>
            <a:ext cx="3095280" cy="1771200"/>
          </a:xfrm>
          <a:prstGeom prst="rect">
            <a:avLst/>
          </a:prstGeom>
          <a:ln>
            <a:noFill/>
          </a:ln>
        </p:spPr>
      </p:pic>
      <p:pic>
        <p:nvPicPr>
          <p:cNvPr id="200" name="Picture 5" descr=""/>
          <p:cNvPicPr/>
          <p:nvPr/>
        </p:nvPicPr>
        <p:blipFill>
          <a:blip r:embed="rId10"/>
          <a:stretch/>
        </p:blipFill>
        <p:spPr>
          <a:xfrm>
            <a:off x="2902320" y="3867120"/>
            <a:ext cx="4171680" cy="1819080"/>
          </a:xfrm>
          <a:prstGeom prst="rect">
            <a:avLst/>
          </a:prstGeom>
          <a:ln>
            <a:noFill/>
          </a:ln>
        </p:spPr>
      </p:pic>
      <p:pic>
        <p:nvPicPr>
          <p:cNvPr id="201" name="Picture 4" descr=""/>
          <p:cNvPicPr/>
          <p:nvPr/>
        </p:nvPicPr>
        <p:blipFill>
          <a:blip r:embed="rId11"/>
          <a:stretch/>
        </p:blipFill>
        <p:spPr>
          <a:xfrm>
            <a:off x="3057480" y="743040"/>
            <a:ext cx="4190760" cy="1752120"/>
          </a:xfrm>
          <a:prstGeom prst="rect">
            <a:avLst/>
          </a:prstGeom>
          <a:ln>
            <a:noFill/>
          </a:ln>
        </p:spPr>
      </p:pic>
      <p:pic>
        <p:nvPicPr>
          <p:cNvPr id="202" name="Picture 2" descr=""/>
          <p:cNvPicPr/>
          <p:nvPr/>
        </p:nvPicPr>
        <p:blipFill>
          <a:blip r:embed="rId12"/>
          <a:stretch/>
        </p:blipFill>
        <p:spPr>
          <a:xfrm>
            <a:off x="2917440" y="3901680"/>
            <a:ext cx="739800" cy="355680"/>
          </a:xfrm>
          <a:prstGeom prst="rect">
            <a:avLst/>
          </a:prstGeom>
          <a:ln>
            <a:noFill/>
          </a:ln>
        </p:spPr>
      </p:pic>
      <p:pic>
        <p:nvPicPr>
          <p:cNvPr id="203" name="Picture 10" descr=""/>
          <p:cNvPicPr/>
          <p:nvPr/>
        </p:nvPicPr>
        <p:blipFill>
          <a:blip r:embed="rId13"/>
          <a:stretch/>
        </p:blipFill>
        <p:spPr>
          <a:xfrm>
            <a:off x="6544800" y="2057400"/>
            <a:ext cx="617760" cy="380160"/>
          </a:xfrm>
          <a:prstGeom prst="rect">
            <a:avLst/>
          </a:prstGeom>
          <a:ln>
            <a:noFill/>
          </a:ln>
        </p:spPr>
      </p:pic>
    </p:spTree>
  </p:cSld>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6" presetSubtype="16">
                                  <p:stCondLst>
                                    <p:cond delay="0"/>
                                  </p:stCondLst>
                                  <p:childTnLst>
                                    <p:set>
                                      <p:cBhvr>
                                        <p:cTn id="34" dur="1" fill="hold">
                                          <p:stCondLst>
                                            <p:cond delay="0"/>
                                          </p:stCondLst>
                                        </p:cTn>
                                        <p:tgtEl>
                                          <p:spTgt spid="189"/>
                                        </p:tgtEl>
                                        <p:attrNameLst>
                                          <p:attrName>style.visibility</p:attrName>
                                        </p:attrNameLst>
                                      </p:cBhvr>
                                      <p:to>
                                        <p:strVal val="visible"/>
                                      </p:to>
                                    </p:set>
                                    <p:animEffect filter="circle(in)" transition="out">
                                      <p:cBhvr additive="repl">
                                        <p:cTn id="35" dur="2000"/>
                                        <p:tgtEl>
                                          <p:spTgt spid="189"/>
                                        </p:tgtEl>
                                      </p:cBhvr>
                                    </p:animEffect>
                                  </p:childTnLst>
                                </p:cTn>
                              </p:par>
                            </p:childTnLst>
                          </p:cTn>
                        </p:par>
                      </p:childTnLst>
                    </p:cTn>
                  </p:par>
                  <p:par>
                    <p:cTn id="36" fill="hold">
                      <p:stCondLst>
                        <p:cond delay="indefinite"/>
                      </p:stCondLst>
                      <p:childTnLst>
                        <p:par>
                          <p:cTn id="37" fill="hold">
                            <p:stCondLst>
                              <p:cond delay="0"/>
                            </p:stCondLst>
                            <p:childTnLst>
                              <p:par>
                                <p:cTn id="38" nodeType="clickEffect" fill="hold" presetClass="entr" presetID="42">
                                  <p:stCondLst>
                                    <p:cond delay="0"/>
                                  </p:stCondLst>
                                  <p:childTnLst>
                                    <p:set>
                                      <p:cBhvr>
                                        <p:cTn id="39" dur="1" fill="hold">
                                          <p:stCondLst>
                                            <p:cond delay="0"/>
                                          </p:stCondLst>
                                        </p:cTn>
                                        <p:tgtEl>
                                          <p:spTgt spid="194"/>
                                        </p:tgtEl>
                                        <p:attrNameLst>
                                          <p:attrName>style.visibility</p:attrName>
                                        </p:attrNameLst>
                                      </p:cBhvr>
                                      <p:to>
                                        <p:strVal val="visible"/>
                                      </p:to>
                                    </p:set>
                                    <p:animEffect filter="fade" transition="in">
                                      <p:cBhvr additive="repl">
                                        <p:cTn id="40" dur="1000"/>
                                        <p:tgtEl>
                                          <p:spTgt spid="194"/>
                                        </p:tgtEl>
                                      </p:cBhvr>
                                    </p:animEffect>
                                    <p:anim calcmode="lin" valueType="num">
                                      <p:cBhvr additive="repl">
                                        <p:cTn id="41" dur="1000" fill="hold"/>
                                        <p:tgtEl>
                                          <p:spTgt spid="194"/>
                                        </p:tgtEl>
                                        <p:attrNameLst>
                                          <p:attrName>ppt_x</p:attrName>
                                        </p:attrNameLst>
                                      </p:cBhvr>
                                      <p:tavLst>
                                        <p:tav tm="0">
                                          <p:val>
                                            <p:strVal val="#ppt_x"/>
                                          </p:val>
                                        </p:tav>
                                        <p:tav tm="100000">
                                          <p:val>
                                            <p:strVal val="#ppt_x"/>
                                          </p:val>
                                        </p:tav>
                                      </p:tavLst>
                                    </p:anim>
                                    <p:anim calcmode="lin" valueType="num">
                                      <p:cBhvr additive="repl">
                                        <p:cTn id="42" dur="1000" fill="hold"/>
                                        <p:tgtEl>
                                          <p:spTgt spid="194"/>
                                        </p:tgtEl>
                                        <p:attrNameLst>
                                          <p:attrName>ppt_y</p:attrName>
                                        </p:attrNameLst>
                                      </p:cBhvr>
                                      <p:tavLst>
                                        <p:tav tm="0">
                                          <p:val>
                                            <p:strVal val="#ppt_y+.1"/>
                                          </p:val>
                                        </p:tav>
                                        <p:tav tm="100000">
                                          <p:val>
                                            <p:strVal val="#ppt_y"/>
                                          </p:val>
                                        </p:tav>
                                      </p:tavLst>
                                    </p:anim>
                                  </p:childTnLst>
                                </p:cTn>
                              </p:par>
                              <p:par>
                                <p:cTn id="43" nodeType="withEffect" fill="hold" presetClass="entr" presetID="42">
                                  <p:stCondLst>
                                    <p:cond delay="0"/>
                                  </p:stCondLst>
                                  <p:childTnLst>
                                    <p:set>
                                      <p:cBhvr>
                                        <p:cTn id="44" dur="1" fill="hold">
                                          <p:stCondLst>
                                            <p:cond delay="0"/>
                                          </p:stCondLst>
                                        </p:cTn>
                                        <p:tgtEl>
                                          <p:spTgt spid="195"/>
                                        </p:tgtEl>
                                        <p:attrNameLst>
                                          <p:attrName>style.visibility</p:attrName>
                                        </p:attrNameLst>
                                      </p:cBhvr>
                                      <p:to>
                                        <p:strVal val="visible"/>
                                      </p:to>
                                    </p:set>
                                    <p:animEffect filter="fade" transition="in">
                                      <p:cBhvr additive="repl">
                                        <p:cTn id="45" dur="1000"/>
                                        <p:tgtEl>
                                          <p:spTgt spid="195"/>
                                        </p:tgtEl>
                                      </p:cBhvr>
                                    </p:animEffect>
                                    <p:anim calcmode="lin" valueType="num">
                                      <p:cBhvr additive="repl">
                                        <p:cTn id="46" dur="1000" fill="hold"/>
                                        <p:tgtEl>
                                          <p:spTgt spid="195"/>
                                        </p:tgtEl>
                                        <p:attrNameLst>
                                          <p:attrName>ppt_x</p:attrName>
                                        </p:attrNameLst>
                                      </p:cBhvr>
                                      <p:tavLst>
                                        <p:tav tm="0">
                                          <p:val>
                                            <p:strVal val="#ppt_x"/>
                                          </p:val>
                                        </p:tav>
                                        <p:tav tm="100000">
                                          <p:val>
                                            <p:strVal val="#ppt_x"/>
                                          </p:val>
                                        </p:tav>
                                      </p:tavLst>
                                    </p:anim>
                                    <p:anim calcmode="lin" valueType="num">
                                      <p:cBhvr additive="repl">
                                        <p:cTn id="47" dur="1000" fill="hold"/>
                                        <p:tgtEl>
                                          <p:spTgt spid="195"/>
                                        </p:tgtEl>
                                        <p:attrNameLst>
                                          <p:attrName>ppt_y</p:attrName>
                                        </p:attrNameLst>
                                      </p:cBhvr>
                                      <p:tavLst>
                                        <p:tav tm="0">
                                          <p:val>
                                            <p:strVal val="#ppt_y+.1"/>
                                          </p:val>
                                        </p:tav>
                                        <p:tav tm="100000">
                                          <p:val>
                                            <p:strVal val="#ppt_y"/>
                                          </p:val>
                                        </p:tav>
                                      </p:tavLst>
                                    </p:anim>
                                  </p:childTnLst>
                                </p:cTn>
                              </p:par>
                              <p:par>
                                <p:cTn id="48" nodeType="withEffect" fill="hold" presetClass="entr" presetID="42">
                                  <p:stCondLst>
                                    <p:cond delay="0"/>
                                  </p:stCondLst>
                                  <p:childTnLst>
                                    <p:set>
                                      <p:cBhvr>
                                        <p:cTn id="49" dur="1" fill="hold">
                                          <p:stCondLst>
                                            <p:cond delay="0"/>
                                          </p:stCondLst>
                                        </p:cTn>
                                        <p:tgtEl>
                                          <p:spTgt spid="196"/>
                                        </p:tgtEl>
                                        <p:attrNameLst>
                                          <p:attrName>style.visibility</p:attrName>
                                        </p:attrNameLst>
                                      </p:cBhvr>
                                      <p:to>
                                        <p:strVal val="visible"/>
                                      </p:to>
                                    </p:set>
                                    <p:animEffect filter="fade" transition="in">
                                      <p:cBhvr additive="repl">
                                        <p:cTn id="50" dur="1000"/>
                                        <p:tgtEl>
                                          <p:spTgt spid="196"/>
                                        </p:tgtEl>
                                      </p:cBhvr>
                                    </p:animEffect>
                                    <p:anim calcmode="lin" valueType="num">
                                      <p:cBhvr additive="repl">
                                        <p:cTn id="51" dur="1000" fill="hold"/>
                                        <p:tgtEl>
                                          <p:spTgt spid="196"/>
                                        </p:tgtEl>
                                        <p:attrNameLst>
                                          <p:attrName>ppt_x</p:attrName>
                                        </p:attrNameLst>
                                      </p:cBhvr>
                                      <p:tavLst>
                                        <p:tav tm="0">
                                          <p:val>
                                            <p:strVal val="#ppt_x"/>
                                          </p:val>
                                        </p:tav>
                                        <p:tav tm="100000">
                                          <p:val>
                                            <p:strVal val="#ppt_x"/>
                                          </p:val>
                                        </p:tav>
                                      </p:tavLst>
                                    </p:anim>
                                    <p:anim calcmode="lin" valueType="num">
                                      <p:cBhvr additive="repl">
                                        <p:cTn id="52" dur="1000" fill="hold"/>
                                        <p:tgtEl>
                                          <p:spTgt spid="19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42">
                                  <p:stCondLst>
                                    <p:cond delay="0"/>
                                  </p:stCondLst>
                                  <p:childTnLst>
                                    <p:set>
                                      <p:cBhvr>
                                        <p:cTn id="56" dur="1" fill="hold">
                                          <p:stCondLst>
                                            <p:cond delay="0"/>
                                          </p:stCondLst>
                                        </p:cTn>
                                        <p:tgtEl>
                                          <p:spTgt spid="190"/>
                                        </p:tgtEl>
                                        <p:attrNameLst>
                                          <p:attrName>style.visibility</p:attrName>
                                        </p:attrNameLst>
                                      </p:cBhvr>
                                      <p:to>
                                        <p:strVal val="visible"/>
                                      </p:to>
                                    </p:set>
                                    <p:animEffect filter="fade" transition="in">
                                      <p:cBhvr additive="repl">
                                        <p:cTn id="57" dur="1000"/>
                                        <p:tgtEl>
                                          <p:spTgt spid="190"/>
                                        </p:tgtEl>
                                      </p:cBhvr>
                                    </p:animEffect>
                                    <p:anim calcmode="lin" valueType="num">
                                      <p:cBhvr additive="repl">
                                        <p:cTn id="58" dur="1000" fill="hold"/>
                                        <p:tgtEl>
                                          <p:spTgt spid="190"/>
                                        </p:tgtEl>
                                        <p:attrNameLst>
                                          <p:attrName>ppt_x</p:attrName>
                                        </p:attrNameLst>
                                      </p:cBhvr>
                                      <p:tavLst>
                                        <p:tav tm="0">
                                          <p:val>
                                            <p:strVal val="#ppt_x"/>
                                          </p:val>
                                        </p:tav>
                                        <p:tav tm="100000">
                                          <p:val>
                                            <p:strVal val="#ppt_x"/>
                                          </p:val>
                                        </p:tav>
                                      </p:tavLst>
                                    </p:anim>
                                    <p:anim calcmode="lin" valueType="num">
                                      <p:cBhvr additive="repl">
                                        <p:cTn id="59" dur="1000" fill="hold"/>
                                        <p:tgtEl>
                                          <p:spTgt spid="190"/>
                                        </p:tgtEl>
                                        <p:attrNameLst>
                                          <p:attrName>ppt_y</p:attrName>
                                        </p:attrNameLst>
                                      </p:cBhvr>
                                      <p:tavLst>
                                        <p:tav tm="0">
                                          <p:val>
                                            <p:strVal val="#ppt_y+.1"/>
                                          </p:val>
                                        </p:tav>
                                        <p:tav tm="100000">
                                          <p:val>
                                            <p:strVal val="#ppt_y"/>
                                          </p:val>
                                        </p:tav>
                                      </p:tavLst>
                                    </p:anim>
                                  </p:childTnLst>
                                </p:cTn>
                              </p:par>
                              <p:par>
                                <p:cTn id="60" nodeType="withEffect" fill="hold" presetClass="entr" presetID="42">
                                  <p:stCondLst>
                                    <p:cond delay="0"/>
                                  </p:stCondLst>
                                  <p:childTnLst>
                                    <p:set>
                                      <p:cBhvr>
                                        <p:cTn id="61" dur="1" fill="hold">
                                          <p:stCondLst>
                                            <p:cond delay="0"/>
                                          </p:stCondLst>
                                        </p:cTn>
                                        <p:tgtEl>
                                          <p:spTgt spid="199"/>
                                        </p:tgtEl>
                                        <p:attrNameLst>
                                          <p:attrName>style.visibility</p:attrName>
                                        </p:attrNameLst>
                                      </p:cBhvr>
                                      <p:to>
                                        <p:strVal val="visible"/>
                                      </p:to>
                                    </p:set>
                                    <p:animEffect filter="fade" transition="in">
                                      <p:cBhvr additive="repl">
                                        <p:cTn id="62" dur="1000"/>
                                        <p:tgtEl>
                                          <p:spTgt spid="199"/>
                                        </p:tgtEl>
                                      </p:cBhvr>
                                    </p:animEffect>
                                    <p:anim calcmode="lin" valueType="num">
                                      <p:cBhvr additive="repl">
                                        <p:cTn id="63" dur="1000" fill="hold"/>
                                        <p:tgtEl>
                                          <p:spTgt spid="199"/>
                                        </p:tgtEl>
                                        <p:attrNameLst>
                                          <p:attrName>ppt_x</p:attrName>
                                        </p:attrNameLst>
                                      </p:cBhvr>
                                      <p:tavLst>
                                        <p:tav tm="0">
                                          <p:val>
                                            <p:strVal val="#ppt_x"/>
                                          </p:val>
                                        </p:tav>
                                        <p:tav tm="100000">
                                          <p:val>
                                            <p:strVal val="#ppt_x"/>
                                          </p:val>
                                        </p:tav>
                                      </p:tavLst>
                                    </p:anim>
                                    <p:anim calcmode="lin" valueType="num">
                                      <p:cBhvr additive="repl">
                                        <p:cTn id="64" dur="1000" fill="hold"/>
                                        <p:tgtEl>
                                          <p:spTgt spid="199"/>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nodeType="afterEffect" fill="hold" presetClass="entr" presetID="42">
                                  <p:stCondLst>
                                    <p:cond delay="0"/>
                                  </p:stCondLst>
                                  <p:childTnLst>
                                    <p:set>
                                      <p:cBhvr>
                                        <p:cTn id="67" dur="1" fill="hold">
                                          <p:stCondLst>
                                            <p:cond delay="0"/>
                                          </p:stCondLst>
                                        </p:cTn>
                                        <p:tgtEl>
                                          <p:spTgt spid="197"/>
                                        </p:tgtEl>
                                        <p:attrNameLst>
                                          <p:attrName>style.visibility</p:attrName>
                                        </p:attrNameLst>
                                      </p:cBhvr>
                                      <p:to>
                                        <p:strVal val="visible"/>
                                      </p:to>
                                    </p:set>
                                    <p:animEffect filter="fade" transition="in">
                                      <p:cBhvr additive="repl">
                                        <p:cTn id="68" dur="1000"/>
                                        <p:tgtEl>
                                          <p:spTgt spid="197"/>
                                        </p:tgtEl>
                                      </p:cBhvr>
                                    </p:animEffect>
                                    <p:anim calcmode="lin" valueType="num">
                                      <p:cBhvr additive="repl">
                                        <p:cTn id="69" dur="1000" fill="hold"/>
                                        <p:tgtEl>
                                          <p:spTgt spid="197"/>
                                        </p:tgtEl>
                                        <p:attrNameLst>
                                          <p:attrName>ppt_x</p:attrName>
                                        </p:attrNameLst>
                                      </p:cBhvr>
                                      <p:tavLst>
                                        <p:tav tm="0">
                                          <p:val>
                                            <p:strVal val="#ppt_x"/>
                                          </p:val>
                                        </p:tav>
                                        <p:tav tm="100000">
                                          <p:val>
                                            <p:strVal val="#ppt_x"/>
                                          </p:val>
                                        </p:tav>
                                      </p:tavLst>
                                    </p:anim>
                                    <p:anim calcmode="lin" valueType="num">
                                      <p:cBhvr additive="repl">
                                        <p:cTn id="70"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42">
                                  <p:stCondLst>
                                    <p:cond delay="0"/>
                                  </p:stCondLst>
                                  <p:childTnLst>
                                    <p:set>
                                      <p:cBhvr>
                                        <p:cTn id="74" dur="1" fill="hold">
                                          <p:stCondLst>
                                            <p:cond delay="0"/>
                                          </p:stCondLst>
                                        </p:cTn>
                                        <p:tgtEl>
                                          <p:spTgt spid="198"/>
                                        </p:tgtEl>
                                        <p:attrNameLst>
                                          <p:attrName>style.visibility</p:attrName>
                                        </p:attrNameLst>
                                      </p:cBhvr>
                                      <p:to>
                                        <p:strVal val="visible"/>
                                      </p:to>
                                    </p:set>
                                    <p:animEffect filter="fade" transition="in">
                                      <p:cBhvr additive="repl">
                                        <p:cTn id="75" dur="1000"/>
                                        <p:tgtEl>
                                          <p:spTgt spid="198"/>
                                        </p:tgtEl>
                                      </p:cBhvr>
                                    </p:animEffect>
                                    <p:anim calcmode="lin" valueType="num">
                                      <p:cBhvr additive="repl">
                                        <p:cTn id="76" dur="1000" fill="hold"/>
                                        <p:tgtEl>
                                          <p:spTgt spid="198"/>
                                        </p:tgtEl>
                                        <p:attrNameLst>
                                          <p:attrName>ppt_x</p:attrName>
                                        </p:attrNameLst>
                                      </p:cBhvr>
                                      <p:tavLst>
                                        <p:tav tm="0">
                                          <p:val>
                                            <p:strVal val="#ppt_x"/>
                                          </p:val>
                                        </p:tav>
                                        <p:tav tm="100000">
                                          <p:val>
                                            <p:strVal val="#ppt_x"/>
                                          </p:val>
                                        </p:tav>
                                      </p:tavLst>
                                    </p:anim>
                                    <p:anim calcmode="lin" valueType="num">
                                      <p:cBhvr additive="repl">
                                        <p:cTn id="77"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42">
                                  <p:stCondLst>
                                    <p:cond delay="0"/>
                                  </p:stCondLst>
                                  <p:childTnLst>
                                    <p:set>
                                      <p:cBhvr>
                                        <p:cTn id="81" dur="1" fill="hold">
                                          <p:stCondLst>
                                            <p:cond delay="0"/>
                                          </p:stCondLst>
                                        </p:cTn>
                                        <p:tgtEl>
                                          <p:spTgt spid="201"/>
                                        </p:tgtEl>
                                        <p:attrNameLst>
                                          <p:attrName>style.visibility</p:attrName>
                                        </p:attrNameLst>
                                      </p:cBhvr>
                                      <p:to>
                                        <p:strVal val="visible"/>
                                      </p:to>
                                    </p:set>
                                    <p:animEffect filter="fade" transition="in">
                                      <p:cBhvr additive="repl">
                                        <p:cTn id="82" dur="1000"/>
                                        <p:tgtEl>
                                          <p:spTgt spid="201"/>
                                        </p:tgtEl>
                                      </p:cBhvr>
                                    </p:animEffect>
                                    <p:anim calcmode="lin" valueType="num">
                                      <p:cBhvr additive="repl">
                                        <p:cTn id="83" dur="1000" fill="hold"/>
                                        <p:tgtEl>
                                          <p:spTgt spid="201"/>
                                        </p:tgtEl>
                                        <p:attrNameLst>
                                          <p:attrName>ppt_x</p:attrName>
                                        </p:attrNameLst>
                                      </p:cBhvr>
                                      <p:tavLst>
                                        <p:tav tm="0">
                                          <p:val>
                                            <p:strVal val="#ppt_x"/>
                                          </p:val>
                                        </p:tav>
                                        <p:tav tm="100000">
                                          <p:val>
                                            <p:strVal val="#ppt_x"/>
                                          </p:val>
                                        </p:tav>
                                      </p:tavLst>
                                    </p:anim>
                                    <p:anim calcmode="lin" valueType="num">
                                      <p:cBhvr additive="repl">
                                        <p:cTn id="84" dur="1000" fill="hold"/>
                                        <p:tgtEl>
                                          <p:spTgt spid="201"/>
                                        </p:tgtEl>
                                        <p:attrNameLst>
                                          <p:attrName>ppt_y</p:attrName>
                                        </p:attrNameLst>
                                      </p:cBhvr>
                                      <p:tavLst>
                                        <p:tav tm="0">
                                          <p:val>
                                            <p:strVal val="#ppt_y+.1"/>
                                          </p:val>
                                        </p:tav>
                                        <p:tav tm="100000">
                                          <p:val>
                                            <p:strVal val="#ppt_y"/>
                                          </p:val>
                                        </p:tav>
                                      </p:tavLst>
                                    </p:anim>
                                  </p:childTnLst>
                                </p:cTn>
                              </p:par>
                              <p:par>
                                <p:cTn id="85" nodeType="withEffect" fill="hold" presetClass="entr" presetID="42">
                                  <p:stCondLst>
                                    <p:cond delay="0"/>
                                  </p:stCondLst>
                                  <p:childTnLst>
                                    <p:set>
                                      <p:cBhvr>
                                        <p:cTn id="86" dur="1" fill="hold">
                                          <p:stCondLst>
                                            <p:cond delay="0"/>
                                          </p:stCondLst>
                                        </p:cTn>
                                        <p:tgtEl>
                                          <p:spTgt spid="203"/>
                                        </p:tgtEl>
                                        <p:attrNameLst>
                                          <p:attrName>style.visibility</p:attrName>
                                        </p:attrNameLst>
                                      </p:cBhvr>
                                      <p:to>
                                        <p:strVal val="visible"/>
                                      </p:to>
                                    </p:set>
                                    <p:animEffect filter="fade" transition="in">
                                      <p:cBhvr additive="repl">
                                        <p:cTn id="87" dur="1000"/>
                                        <p:tgtEl>
                                          <p:spTgt spid="203"/>
                                        </p:tgtEl>
                                      </p:cBhvr>
                                    </p:animEffect>
                                    <p:anim calcmode="lin" valueType="num">
                                      <p:cBhvr additive="repl">
                                        <p:cTn id="88" dur="1000" fill="hold"/>
                                        <p:tgtEl>
                                          <p:spTgt spid="203"/>
                                        </p:tgtEl>
                                        <p:attrNameLst>
                                          <p:attrName>ppt_x</p:attrName>
                                        </p:attrNameLst>
                                      </p:cBhvr>
                                      <p:tavLst>
                                        <p:tav tm="0">
                                          <p:val>
                                            <p:strVal val="#ppt_x"/>
                                          </p:val>
                                        </p:tav>
                                        <p:tav tm="100000">
                                          <p:val>
                                            <p:strVal val="#ppt_x"/>
                                          </p:val>
                                        </p:tav>
                                      </p:tavLst>
                                    </p:anim>
                                    <p:anim calcmode="lin" valueType="num">
                                      <p:cBhvr additive="repl">
                                        <p:cTn id="89"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42">
                                  <p:stCondLst>
                                    <p:cond delay="0"/>
                                  </p:stCondLst>
                                  <p:childTnLst>
                                    <p:set>
                                      <p:cBhvr>
                                        <p:cTn id="93" dur="1" fill="hold">
                                          <p:stCondLst>
                                            <p:cond delay="0"/>
                                          </p:stCondLst>
                                        </p:cTn>
                                        <p:tgtEl>
                                          <p:spTgt spid="200"/>
                                        </p:tgtEl>
                                        <p:attrNameLst>
                                          <p:attrName>style.visibility</p:attrName>
                                        </p:attrNameLst>
                                      </p:cBhvr>
                                      <p:to>
                                        <p:strVal val="visible"/>
                                      </p:to>
                                    </p:set>
                                    <p:animEffect filter="fade" transition="in">
                                      <p:cBhvr additive="repl">
                                        <p:cTn id="94" dur="1000"/>
                                        <p:tgtEl>
                                          <p:spTgt spid="200"/>
                                        </p:tgtEl>
                                      </p:cBhvr>
                                    </p:animEffect>
                                    <p:anim calcmode="lin" valueType="num">
                                      <p:cBhvr additive="repl">
                                        <p:cTn id="95" dur="1000" fill="hold"/>
                                        <p:tgtEl>
                                          <p:spTgt spid="200"/>
                                        </p:tgtEl>
                                        <p:attrNameLst>
                                          <p:attrName>ppt_x</p:attrName>
                                        </p:attrNameLst>
                                      </p:cBhvr>
                                      <p:tavLst>
                                        <p:tav tm="0">
                                          <p:val>
                                            <p:strVal val="#ppt_x"/>
                                          </p:val>
                                        </p:tav>
                                        <p:tav tm="100000">
                                          <p:val>
                                            <p:strVal val="#ppt_x"/>
                                          </p:val>
                                        </p:tav>
                                      </p:tavLst>
                                    </p:anim>
                                    <p:anim calcmode="lin" valueType="num">
                                      <p:cBhvr additive="repl">
                                        <p:cTn id="96" dur="1000" fill="hold"/>
                                        <p:tgtEl>
                                          <p:spTgt spid="200"/>
                                        </p:tgtEl>
                                        <p:attrNameLst>
                                          <p:attrName>ppt_y</p:attrName>
                                        </p:attrNameLst>
                                      </p:cBhvr>
                                      <p:tavLst>
                                        <p:tav tm="0">
                                          <p:val>
                                            <p:strVal val="#ppt_y+.1"/>
                                          </p:val>
                                        </p:tav>
                                        <p:tav tm="100000">
                                          <p:val>
                                            <p:strVal val="#ppt_y"/>
                                          </p:val>
                                        </p:tav>
                                      </p:tavLst>
                                    </p:anim>
                                  </p:childTnLst>
                                </p:cTn>
                              </p:par>
                              <p:par>
                                <p:cTn id="97" nodeType="withEffect" fill="hold" presetClass="entr" presetID="42">
                                  <p:stCondLst>
                                    <p:cond delay="0"/>
                                  </p:stCondLst>
                                  <p:childTnLst>
                                    <p:set>
                                      <p:cBhvr>
                                        <p:cTn id="98" dur="1" fill="hold">
                                          <p:stCondLst>
                                            <p:cond delay="0"/>
                                          </p:stCondLst>
                                        </p:cTn>
                                        <p:tgtEl>
                                          <p:spTgt spid="202"/>
                                        </p:tgtEl>
                                        <p:attrNameLst>
                                          <p:attrName>style.visibility</p:attrName>
                                        </p:attrNameLst>
                                      </p:cBhvr>
                                      <p:to>
                                        <p:strVal val="visible"/>
                                      </p:to>
                                    </p:set>
                                    <p:animEffect filter="fade" transition="in">
                                      <p:cBhvr additive="repl">
                                        <p:cTn id="99" dur="1000"/>
                                        <p:tgtEl>
                                          <p:spTgt spid="202"/>
                                        </p:tgtEl>
                                      </p:cBhvr>
                                    </p:animEffect>
                                    <p:anim calcmode="lin" valueType="num">
                                      <p:cBhvr additive="repl">
                                        <p:cTn id="100" dur="1000" fill="hold"/>
                                        <p:tgtEl>
                                          <p:spTgt spid="202"/>
                                        </p:tgtEl>
                                        <p:attrNameLst>
                                          <p:attrName>ppt_x</p:attrName>
                                        </p:attrNameLst>
                                      </p:cBhvr>
                                      <p:tavLst>
                                        <p:tav tm="0">
                                          <p:val>
                                            <p:strVal val="#ppt_x"/>
                                          </p:val>
                                        </p:tav>
                                        <p:tav tm="100000">
                                          <p:val>
                                            <p:strVal val="#ppt_x"/>
                                          </p:val>
                                        </p:tav>
                                      </p:tavLst>
                                    </p:anim>
                                    <p:anim calcmode="lin" valueType="num">
                                      <p:cBhvr additive="repl">
                                        <p:cTn id="101"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 word about our corporate culture</a:t>
            </a:r>
            <a:endParaRPr/>
          </a:p>
        </p:txBody>
      </p:sp>
      <p:pic>
        <p:nvPicPr>
          <p:cNvPr id="205" name="Picture 2" descr=""/>
          <p:cNvPicPr/>
          <p:nvPr/>
        </p:nvPicPr>
        <p:blipFill>
          <a:blip r:embed="rId1"/>
          <a:stretch/>
        </p:blipFill>
        <p:spPr>
          <a:xfrm>
            <a:off x="1066680" y="2057400"/>
            <a:ext cx="6648120" cy="2057040"/>
          </a:xfrm>
          <a:prstGeom prst="rect">
            <a:avLst/>
          </a:prstGeom>
          <a:ln>
            <a:noFill/>
          </a:ln>
        </p:spPr>
      </p:pic>
      <p:sp>
        <p:nvSpPr>
          <p:cNvPr id="206" name="CustomShape 2"/>
          <p:cNvSpPr/>
          <p:nvPr/>
        </p:nvSpPr>
        <p:spPr>
          <a:xfrm flipV="1">
            <a:off x="3429000" y="4190400"/>
            <a:ext cx="1462680" cy="1447560"/>
          </a:xfrm>
          <a:prstGeom prst="straightConnector1">
            <a:avLst/>
          </a:prstGeom>
          <a:noFill/>
          <a:ln w="63360">
            <a:solidFill>
              <a:srgbClr val="f34e27"/>
            </a:solidFill>
            <a:round/>
            <a:tailEnd len="med" type="arrow" w="med"/>
          </a:ln>
        </p:spPr>
        <p:style>
          <a:lnRef idx="1">
            <a:schemeClr val="accent1"/>
          </a:lnRef>
          <a:fillRef idx="0">
            <a:schemeClr val="accent1"/>
          </a:fillRef>
          <a:effectRef idx="0">
            <a:schemeClr val="accent1"/>
          </a:effectRef>
          <a:fontRef idx="minor"/>
        </p:style>
      </p:sp>
    </p:spTree>
  </p:cSld>
  <p:timing>
    <p:tnLst>
      <p:par>
        <p:cTn id="102" dur="indefinite" restart="never" nodeType="tmRoot">
          <p:childTnLst>
            <p:seq>
              <p:cTn id="103" dur="indefinite" nodeType="mainSeq">
                <p:childTnLst>
                  <p:par>
                    <p:cTn id="104" fill="hold">
                      <p:stCondLst>
                        <p:cond delay="0"/>
                      </p:stCondLst>
                      <p:childTnLst>
                        <p:par>
                          <p:cTn id="105" fill="hold">
                            <p:stCondLst>
                              <p:cond delay="0"/>
                            </p:stCondLst>
                            <p:childTnLst>
                              <p:par>
                                <p:cTn id="106" nodeType="afterEffect" fill="hold" presetClass="entr" presetID="22" presetSubtype="4">
                                  <p:stCondLst>
                                    <p:cond delay="2500"/>
                                  </p:stCondLst>
                                  <p:childTnLst>
                                    <p:set>
                                      <p:cBhvr>
                                        <p:cTn id="107" dur="1" fill="hold">
                                          <p:stCondLst>
                                            <p:cond delay="0"/>
                                          </p:stCondLst>
                                        </p:cTn>
                                        <p:tgtEl>
                                          <p:spTgt spid="206"/>
                                        </p:tgtEl>
                                        <p:attrNameLst>
                                          <p:attrName>style.visibility</p:attrName>
                                        </p:attrNameLst>
                                      </p:cBhvr>
                                      <p:to>
                                        <p:strVal val="visible"/>
                                      </p:to>
                                    </p:set>
                                    <p:animEffect filter="wipe(down)" transition="out">
                                      <p:cBhvr additive="repl">
                                        <p:cTn id="108" dur="500"/>
                                        <p:tgtEl>
                                          <p:spTgt spid="20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So, Yeah, …Carts and Horses…</a:t>
            </a:r>
            <a:endParaRPr/>
          </a:p>
        </p:txBody>
      </p:sp>
      <p:pic>
        <p:nvPicPr>
          <p:cNvPr id="208" name="Picture 2" descr=""/>
          <p:cNvPicPr/>
          <p:nvPr/>
        </p:nvPicPr>
        <p:blipFill>
          <a:blip r:embed="rId1"/>
          <a:stretch/>
        </p:blipFill>
        <p:spPr>
          <a:xfrm>
            <a:off x="2340000" y="1137240"/>
            <a:ext cx="4365360" cy="351036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So the Journey begins</a:t>
            </a:r>
            <a:endParaRPr/>
          </a:p>
        </p:txBody>
      </p:sp>
      <p:pic>
        <p:nvPicPr>
          <p:cNvPr id="210" name="Picture 3" descr=""/>
          <p:cNvPicPr/>
          <p:nvPr/>
        </p:nvPicPr>
        <p:blipFill>
          <a:blip r:embed="rId1"/>
          <a:stretch/>
        </p:blipFill>
        <p:spPr>
          <a:xfrm>
            <a:off x="1819440" y="1266840"/>
            <a:ext cx="5505120" cy="2742840"/>
          </a:xfrm>
          <a:prstGeom prst="rect">
            <a:avLst/>
          </a:prstGeom>
          <a:ln>
            <a:noFill/>
          </a:ln>
        </p:spPr>
      </p:pic>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TextShape 1"/>
          <p:cNvSpPr txBox="1"/>
          <p:nvPr/>
        </p:nvSpPr>
        <p:spPr>
          <a:xfrm>
            <a:off x="228600" y="6324480"/>
            <a:ext cx="7238520" cy="533160"/>
          </a:xfrm>
          <a:prstGeom prst="rect">
            <a:avLst/>
          </a:prstGeom>
          <a:noFill/>
          <a:ln>
            <a:noFill/>
          </a:ln>
        </p:spPr>
        <p:txBody>
          <a:bodyPr lIns="90000" rIns="90000" tIns="45000" bIns="45000" anchor="ctr"/>
          <a:p>
            <a:pPr>
              <a:lnSpc>
                <a:spcPct val="100000"/>
              </a:lnSpc>
            </a:pPr>
            <a:r>
              <a:rPr lang="en-US" sz="2000" strike="noStrike" cap="all">
                <a:solidFill>
                  <a:srgbClr val="ffffff"/>
                </a:solidFill>
                <a:latin typeface="Calibri"/>
              </a:rPr>
              <a:t>…</a:t>
            </a:r>
            <a:r>
              <a:rPr lang="en-US" sz="2000" strike="noStrike" cap="all">
                <a:solidFill>
                  <a:srgbClr val="ffffff"/>
                </a:solidFill>
                <a:latin typeface="Calibri"/>
              </a:rPr>
              <a:t>5 Guys and no certs</a:t>
            </a:r>
            <a:endParaRPr/>
          </a:p>
        </p:txBody>
      </p:sp>
      <p:pic>
        <p:nvPicPr>
          <p:cNvPr id="212" name="Picture 2" descr=""/>
          <p:cNvPicPr/>
          <p:nvPr/>
        </p:nvPicPr>
        <p:blipFill>
          <a:blip r:embed="rId1"/>
          <a:stretch/>
        </p:blipFill>
        <p:spPr>
          <a:xfrm>
            <a:off x="380880" y="266760"/>
            <a:ext cx="8290080" cy="4304880"/>
          </a:xfrm>
          <a:prstGeom prst="rect">
            <a:avLst/>
          </a:prstGeom>
          <a:ln>
            <a:noFill/>
          </a:ln>
        </p:spPr>
      </p:pic>
    </p:spTree>
  </p:cSld>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53" presetSubtype="16">
                                  <p:stCondLst>
                                    <p:cond delay="0"/>
                                  </p:stCondLst>
                                  <p:childTnLst>
                                    <p:set>
                                      <p:cBhvr>
                                        <p:cTn id="118" dur="1" fill="hold">
                                          <p:stCondLst>
                                            <p:cond delay="0"/>
                                          </p:stCondLst>
                                        </p:cTn>
                                        <p:tgtEl>
                                          <p:spTgt spid="212"/>
                                        </p:tgtEl>
                                        <p:attrNameLst>
                                          <p:attrName>style.visibility</p:attrName>
                                        </p:attrNameLst>
                                      </p:cBhvr>
                                      <p:to>
                                        <p:strVal val="visible"/>
                                      </p:to>
                                    </p:set>
                                    <p:anim calcmode="lin" valueType="num">
                                      <p:cBhvr additive="repl">
                                        <p:cTn id="119" dur="500" fill="hold"/>
                                        <p:tgtEl>
                                          <p:spTgt spid="212"/>
                                        </p:tgtEl>
                                        <p:attrNameLst>
                                          <p:attrName/>
                                        </p:attrNameLst>
                                      </p:cBhvr>
                                      <p:tavLst>
                                        <p:tav tm="0">
                                          <p:val/>
                                        </p:tav>
                                        <p:tav tm="100000">
                                          <p:val>
                                            <p:strVal val="#ppt_w"/>
                                          </p:val>
                                        </p:tav>
                                      </p:tavLst>
                                    </p:anim>
                                    <p:anim calcmode="lin" valueType="num">
                                      <p:cBhvr additive="repl">
                                        <p:cTn id="120" dur="500" fill="hold"/>
                                        <p:tgtEl>
                                          <p:spTgt spid="212"/>
                                        </p:tgtEl>
                                        <p:attrNameLst>
                                          <p:attrName/>
                                        </p:attrNameLst>
                                      </p:cBhvr>
                                      <p:tavLst>
                                        <p:tav tm="0">
                                          <p:val/>
                                        </p:tav>
                                        <p:tav tm="100000">
                                          <p:val>
                                            <p:strVal val="#ppt_h"/>
                                          </p:val>
                                        </p:tav>
                                      </p:tavLst>
                                    </p:anim>
                                    <p:animEffect filter="fade" transition="in">
                                      <p:cBhvr additive="repl">
                                        <p:cTn id="121" dur="500"/>
                                        <p:tgtEl>
                                          <p:spTgt spid="2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Pitchbook</Template>
  <TotalTime>0</TotalTime>
  <Application>LibreOffice/4.4.5.2$Linux_X86_64 LibreOffice_project/40$Build-2</Application>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2014-12-04T17:54:07Z</dcterms:created>
  <dc:language>en-US</dc:language>
  <dcterms:modified xsi:type="dcterms:W3CDTF">2015-02-25T15:44:59Z</dcterms:modified>
  <cp:revision>1</cp:revi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32</vt:i4>
  </property>
  <property fmtid="{D5CDD505-2E9C-101B-9397-08002B2CF9AE}" pid="12" name="_LCID">
    <vt:i4>1033</vt:i4>
  </property>
  <property fmtid="{D5CDD505-2E9C-101B-9397-08002B2CF9AE}" pid="13" name="_Version">
    <vt:lpwstr>12.0.4518</vt:lpwstr>
  </property>
</Properties>
</file>